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108"/>
  </p:notesMasterIdLst>
  <p:sldIdLst>
    <p:sldId id="256" r:id="rId2"/>
    <p:sldId id="257" r:id="rId3"/>
    <p:sldId id="313" r:id="rId4"/>
    <p:sldId id="258" r:id="rId5"/>
    <p:sldId id="322" r:id="rId6"/>
    <p:sldId id="320" r:id="rId7"/>
    <p:sldId id="321" r:id="rId8"/>
    <p:sldId id="324" r:id="rId9"/>
    <p:sldId id="323" r:id="rId10"/>
    <p:sldId id="305" r:id="rId11"/>
    <p:sldId id="279" r:id="rId12"/>
    <p:sldId id="259" r:id="rId13"/>
    <p:sldId id="278" r:id="rId14"/>
    <p:sldId id="270" r:id="rId15"/>
    <p:sldId id="314" r:id="rId16"/>
    <p:sldId id="260" r:id="rId17"/>
    <p:sldId id="334" r:id="rId18"/>
    <p:sldId id="335" r:id="rId19"/>
    <p:sldId id="336" r:id="rId20"/>
    <p:sldId id="337" r:id="rId21"/>
    <p:sldId id="345" r:id="rId22"/>
    <p:sldId id="346" r:id="rId23"/>
    <p:sldId id="347" r:id="rId24"/>
    <p:sldId id="348" r:id="rId25"/>
    <p:sldId id="339" r:id="rId26"/>
    <p:sldId id="338" r:id="rId27"/>
    <p:sldId id="306" r:id="rId28"/>
    <p:sldId id="356" r:id="rId29"/>
    <p:sldId id="340" r:id="rId30"/>
    <p:sldId id="341" r:id="rId31"/>
    <p:sldId id="343" r:id="rId32"/>
    <p:sldId id="342" r:id="rId33"/>
    <p:sldId id="349" r:id="rId34"/>
    <p:sldId id="275" r:id="rId35"/>
    <p:sldId id="350" r:id="rId36"/>
    <p:sldId id="287" r:id="rId37"/>
    <p:sldId id="296" r:id="rId38"/>
    <p:sldId id="294" r:id="rId39"/>
    <p:sldId id="300" r:id="rId40"/>
    <p:sldId id="289" r:id="rId41"/>
    <p:sldId id="352" r:id="rId42"/>
    <p:sldId id="351" r:id="rId43"/>
    <p:sldId id="354" r:id="rId44"/>
    <p:sldId id="353" r:id="rId45"/>
    <p:sldId id="267" r:id="rId46"/>
    <p:sldId id="362" r:id="rId47"/>
    <p:sldId id="355" r:id="rId48"/>
    <p:sldId id="357" r:id="rId49"/>
    <p:sldId id="358" r:id="rId50"/>
    <p:sldId id="359" r:id="rId51"/>
    <p:sldId id="298" r:id="rId52"/>
    <p:sldId id="276" r:id="rId53"/>
    <p:sldId id="277" r:id="rId54"/>
    <p:sldId id="265" r:id="rId55"/>
    <p:sldId id="266" r:id="rId56"/>
    <p:sldId id="282" r:id="rId57"/>
    <p:sldId id="315" r:id="rId58"/>
    <p:sldId id="269" r:id="rId59"/>
    <p:sldId id="281" r:id="rId60"/>
    <p:sldId id="360" r:id="rId61"/>
    <p:sldId id="271" r:id="rId62"/>
    <p:sldId id="284" r:id="rId63"/>
    <p:sldId id="285" r:id="rId64"/>
    <p:sldId id="286" r:id="rId65"/>
    <p:sldId id="283" r:id="rId66"/>
    <p:sldId id="292" r:id="rId67"/>
    <p:sldId id="364" r:id="rId68"/>
    <p:sldId id="361" r:id="rId69"/>
    <p:sldId id="366" r:id="rId70"/>
    <p:sldId id="365" r:id="rId71"/>
    <p:sldId id="363" r:id="rId72"/>
    <p:sldId id="308" r:id="rId73"/>
    <p:sldId id="309" r:id="rId74"/>
    <p:sldId id="371" r:id="rId75"/>
    <p:sldId id="316" r:id="rId76"/>
    <p:sldId id="369" r:id="rId77"/>
    <p:sldId id="370" r:id="rId78"/>
    <p:sldId id="372" r:id="rId79"/>
    <p:sldId id="299" r:id="rId80"/>
    <p:sldId id="268" r:id="rId81"/>
    <p:sldId id="368" r:id="rId82"/>
    <p:sldId id="367" r:id="rId83"/>
    <p:sldId id="380" r:id="rId84"/>
    <p:sldId id="379" r:id="rId85"/>
    <p:sldId id="374" r:id="rId86"/>
    <p:sldId id="331" r:id="rId87"/>
    <p:sldId id="290" r:id="rId88"/>
    <p:sldId id="291" r:id="rId89"/>
    <p:sldId id="307" r:id="rId90"/>
    <p:sldId id="373" r:id="rId91"/>
    <p:sldId id="329" r:id="rId92"/>
    <p:sldId id="293" r:id="rId93"/>
    <p:sldId id="301" r:id="rId94"/>
    <p:sldId id="375" r:id="rId95"/>
    <p:sldId id="302" r:id="rId96"/>
    <p:sldId id="303" r:id="rId97"/>
    <p:sldId id="304" r:id="rId98"/>
    <p:sldId id="330" r:id="rId99"/>
    <p:sldId id="376" r:id="rId100"/>
    <p:sldId id="377" r:id="rId101"/>
    <p:sldId id="378" r:id="rId102"/>
    <p:sldId id="382" r:id="rId103"/>
    <p:sldId id="383" r:id="rId104"/>
    <p:sldId id="384" r:id="rId105"/>
    <p:sldId id="385" r:id="rId106"/>
    <p:sldId id="310" r:id="rId10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27" autoAdjust="0"/>
  </p:normalViewPr>
  <p:slideViewPr>
    <p:cSldViewPr>
      <p:cViewPr varScale="1">
        <p:scale>
          <a:sx n="109" d="100"/>
          <a:sy n="109" d="100"/>
        </p:scale>
        <p:origin x="167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3CBB-A9CA-42E5-BFE0-D8EFD5F3DC8C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F205-C645-4A42-8CE9-6E3E747D24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844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NZ" dirty="0"/>
              <a:t>We will go into the details of each of the words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Can</a:t>
            </a:r>
            <a:r>
              <a:rPr lang="en-NZ" baseline="0" dirty="0"/>
              <a:t> store spatial data and then map the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Data can be secured row and column level by roles 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Talk about current integration work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189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533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41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688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7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162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18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77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IRIS is a server product. It is not installed on your PC. You access it through the internet</a:t>
            </a:r>
            <a:r>
              <a:rPr lang="en-NZ" baseline="0" dirty="0"/>
              <a:t>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970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6842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353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113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A table is similar to an</a:t>
            </a:r>
            <a:r>
              <a:rPr lang="en-NZ" baseline="0" dirty="0"/>
              <a:t>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field is like a column in an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Each field holds a specific type of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You can specify rules for the type of data and formatting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record is like a row in an Excel sheet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355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baseline="0" dirty="0"/>
              <a:t>Similar to a spreadsheet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More control over types of data that can be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14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To avoid repeating data,</a:t>
            </a:r>
            <a:r>
              <a:rPr lang="en-NZ" baseline="0" dirty="0"/>
              <a:t> you want to create relationships between data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235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 err="1"/>
              <a:t>Episoft</a:t>
            </a:r>
            <a:r>
              <a:rPr lang="en-NZ" baseline="0" dirty="0"/>
              <a:t> hosts 2 IRIS systems a demo and a live system. The majority of </a:t>
            </a:r>
            <a:r>
              <a:rPr lang="en-NZ" baseline="0" dirty="0" err="1"/>
              <a:t>Episoft’s</a:t>
            </a:r>
            <a:r>
              <a:rPr lang="en-NZ" baseline="0" dirty="0"/>
              <a:t> clients are governments and they tend to host their own systems.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23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4378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479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28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5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7030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5109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be inputting data into the system at the same time as you colleagues and you can view each others data if the system is set up so.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IRIS has an embedded R engine. This allows for very flexible reporting.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NZ" dirty="0"/>
              <a:t>All</a:t>
            </a:r>
            <a:r>
              <a:rPr lang="en-NZ" baseline="0" dirty="0"/>
              <a:t> are desktop products. Issues with upgrades and installations.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Fixed roles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Software not used on a daily basis</a:t>
            </a:r>
          </a:p>
          <a:p>
            <a:pPr marL="171450" indent="-171450">
              <a:buFont typeface="Arial" charset="0"/>
              <a:buChar char="•"/>
            </a:pPr>
            <a:endParaRPr lang="en-NZ" baseline="0" dirty="0"/>
          </a:p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309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91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/>
              <a:t>Users can add and remove fields on the fly and rely less on IT staff.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Import data from different systems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6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C7573D-46DB-4C3D-809C-8E1D764E50C6}" type="datetimeFigureOut">
              <a:rPr lang="en-NZ" smtClean="0"/>
              <a:t>1/11/2022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Incident Response Information System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5576" y="1700808"/>
            <a:ext cx="8077200" cy="1673352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sz="8000" dirty="0"/>
              <a:t>IRIS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A66CF0-0F9D-B201-74CC-0DD68CCE36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095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Custom solutions</a:t>
            </a:r>
          </a:p>
          <a:p>
            <a:pPr lvl="1"/>
            <a:r>
              <a:rPr lang="en-NZ" dirty="0"/>
              <a:t>Before IRIS </a:t>
            </a:r>
            <a:r>
              <a:rPr lang="en-NZ" dirty="0" err="1"/>
              <a:t>Episoft</a:t>
            </a:r>
            <a:r>
              <a:rPr lang="en-NZ" dirty="0"/>
              <a:t> gained experience from developing: </a:t>
            </a:r>
          </a:p>
          <a:p>
            <a:pPr lvl="2"/>
            <a:r>
              <a:rPr lang="en-NZ" dirty="0" err="1"/>
              <a:t>EpiMan</a:t>
            </a:r>
            <a:r>
              <a:rPr lang="en-NZ" dirty="0"/>
              <a:t> for MAF NZ</a:t>
            </a:r>
          </a:p>
          <a:p>
            <a:pPr lvl="2"/>
            <a:r>
              <a:rPr lang="en-NZ" dirty="0" err="1"/>
              <a:t>Kodavet</a:t>
            </a:r>
            <a:r>
              <a:rPr lang="en-NZ" dirty="0"/>
              <a:t> for Swiss Government</a:t>
            </a:r>
          </a:p>
          <a:p>
            <a:pPr lvl="2"/>
            <a:r>
              <a:rPr lang="en-NZ" dirty="0" err="1"/>
              <a:t>InfoVet</a:t>
            </a:r>
            <a:r>
              <a:rPr lang="en-NZ" dirty="0"/>
              <a:t> (Pfizer)</a:t>
            </a:r>
          </a:p>
          <a:p>
            <a:endParaRPr lang="en-NZ" dirty="0"/>
          </a:p>
          <a:p>
            <a:r>
              <a:rPr lang="en-NZ" dirty="0"/>
              <a:t>Software could not evolve over time.</a:t>
            </a:r>
          </a:p>
          <a:p>
            <a:endParaRPr lang="en-NZ" dirty="0"/>
          </a:p>
          <a:p>
            <a:r>
              <a:rPr lang="en-NZ" dirty="0"/>
              <a:t>Hard coded rules prevented portability.</a:t>
            </a:r>
          </a:p>
          <a:p>
            <a:endParaRPr lang="en-NZ" dirty="0"/>
          </a:p>
          <a:p>
            <a:r>
              <a:rPr lang="en-NZ" dirty="0"/>
              <a:t>Costly to add extra features.</a:t>
            </a:r>
          </a:p>
        </p:txBody>
      </p:sp>
    </p:spTree>
    <p:extLst>
      <p:ext uri="{BB962C8B-B14F-4D97-AF65-F5344CB8AC3E}">
        <p14:creationId xmlns:p14="http://schemas.microsoft.com/office/powerpoint/2010/main" val="315694268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The engine then generate an executable R script with security overrides and creates a zip package</a:t>
            </a:r>
          </a:p>
          <a:p>
            <a:endParaRPr lang="en-NZ" dirty="0"/>
          </a:p>
          <a:p>
            <a:r>
              <a:rPr lang="en-NZ" dirty="0"/>
              <a:t>The zip file gets sent to a Linux server running </a:t>
            </a:r>
            <a:r>
              <a:rPr lang="en-NZ" dirty="0" err="1"/>
              <a:t>Rserv</a:t>
            </a:r>
            <a:r>
              <a:rPr lang="en-NZ" dirty="0"/>
              <a:t> (A web server built for running R)</a:t>
            </a:r>
          </a:p>
          <a:p>
            <a:endParaRPr lang="en-NZ" dirty="0"/>
          </a:p>
          <a:p>
            <a:r>
              <a:rPr lang="en-NZ" dirty="0" err="1"/>
              <a:t>Rserv</a:t>
            </a:r>
            <a:r>
              <a:rPr lang="en-NZ" dirty="0"/>
              <a:t> </a:t>
            </a:r>
            <a:r>
              <a:rPr lang="en-NZ" dirty="0" err="1"/>
              <a:t>excutes</a:t>
            </a:r>
            <a:r>
              <a:rPr lang="en-NZ" dirty="0"/>
              <a:t> the script and packages up all the results and sends it back to the reporting engine.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34706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The reporting engine extracts the results and displays the output according to the type </a:t>
            </a:r>
            <a:r>
              <a:rPr lang="en-NZ"/>
              <a:t>of media</a:t>
            </a:r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7307812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Dashboard can be presented with portlets or a static HTML page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63B43E-A4BC-CA91-C6F6-F5973239D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740530"/>
            <a:ext cx="3888432" cy="2302437"/>
          </a:xfrm>
          <a:prstGeom prst="rect">
            <a:avLst/>
          </a:prstGeom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563FA76-831E-8415-D33F-8FAD96D32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71791" y="3740530"/>
            <a:ext cx="4762872" cy="2240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75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Portlets allow you to present reports and filters as mini windows on the dashboard</a:t>
            </a:r>
          </a:p>
          <a:p>
            <a:endParaRPr lang="en-NZ" sz="2400" dirty="0"/>
          </a:p>
          <a:p>
            <a:r>
              <a:rPr lang="en-NZ" sz="2400" dirty="0"/>
              <a:t>There is no limit to the number of portlets – but having too many may increase load time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F9A4C-0C4A-96D8-75D3-D565D0927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974073"/>
            <a:ext cx="4608512" cy="2728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F3D73E-F27A-29B5-4C8A-7936E174D194}"/>
              </a:ext>
            </a:extLst>
          </p:cNvPr>
          <p:cNvSpPr/>
          <p:nvPr/>
        </p:nvSpPr>
        <p:spPr>
          <a:xfrm>
            <a:off x="2699792" y="4581128"/>
            <a:ext cx="576064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852909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827AF1-2271-A994-A6EA-166DF2C5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767296"/>
            <a:ext cx="8352928" cy="36276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You can configure a static HTML page as the dashboard from the Project settings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3D73E-F27A-29B5-4C8A-7936E174D194}"/>
              </a:ext>
            </a:extLst>
          </p:cNvPr>
          <p:cNvSpPr/>
          <p:nvPr/>
        </p:nvSpPr>
        <p:spPr>
          <a:xfrm>
            <a:off x="1907704" y="5661248"/>
            <a:ext cx="792088" cy="2160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441D0-CF45-EB3F-CE17-A1B326D2DEF6}"/>
              </a:ext>
            </a:extLst>
          </p:cNvPr>
          <p:cNvSpPr/>
          <p:nvPr/>
        </p:nvSpPr>
        <p:spPr>
          <a:xfrm>
            <a:off x="395536" y="321297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2033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53E942-693E-F19B-EBD9-72F083B63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03256"/>
            <a:ext cx="5878633" cy="31962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Dashboard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400" dirty="0"/>
              <a:t>Pages can be targeted to specific roles and language.</a:t>
            </a:r>
          </a:p>
          <a:p>
            <a:endParaRPr lang="en-NZ" sz="2400" dirty="0"/>
          </a:p>
          <a:p>
            <a:r>
              <a:rPr lang="en-NZ" sz="2400" dirty="0"/>
              <a:t>Provides a WYSIWYG </a:t>
            </a:r>
            <a:r>
              <a:rPr lang="en-GB" sz="2400" dirty="0"/>
              <a:t>("What You See Is What You Get") type HTML editor</a:t>
            </a:r>
            <a:endParaRPr lang="en-NZ" sz="2400" dirty="0"/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3D73E-F27A-29B5-4C8A-7936E174D194}"/>
              </a:ext>
            </a:extLst>
          </p:cNvPr>
          <p:cNvSpPr/>
          <p:nvPr/>
        </p:nvSpPr>
        <p:spPr>
          <a:xfrm>
            <a:off x="1403648" y="5445224"/>
            <a:ext cx="5688632" cy="100811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A441D0-CF45-EB3F-CE17-A1B326D2DEF6}"/>
              </a:ext>
            </a:extLst>
          </p:cNvPr>
          <p:cNvSpPr/>
          <p:nvPr/>
        </p:nvSpPr>
        <p:spPr>
          <a:xfrm>
            <a:off x="1763688" y="4437112"/>
            <a:ext cx="5184576" cy="83269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890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Contacts</a:t>
            </a:r>
          </a:p>
          <a:p>
            <a:pPr lvl="1"/>
            <a:r>
              <a:rPr lang="en-NZ" dirty="0"/>
              <a:t>http://wiki.episoft.co.nz</a:t>
            </a:r>
          </a:p>
          <a:p>
            <a:pPr lvl="1"/>
            <a:r>
              <a:rPr lang="en-NZ" dirty="0"/>
              <a:t>masood.sujau@haloratech.com</a:t>
            </a:r>
          </a:p>
          <a:p>
            <a:pPr lvl="1"/>
            <a:r>
              <a:rPr lang="en-NZ" dirty="0"/>
              <a:t>bryan@episoft.co.nz</a:t>
            </a:r>
          </a:p>
        </p:txBody>
      </p:sp>
    </p:spTree>
    <p:extLst>
      <p:ext uri="{BB962C8B-B14F-4D97-AF65-F5344CB8AC3E}">
        <p14:creationId xmlns:p14="http://schemas.microsoft.com/office/powerpoint/2010/main" val="190717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IRIS – Incident Response Information System</a:t>
            </a:r>
          </a:p>
          <a:p>
            <a:endParaRPr lang="en-NZ" dirty="0"/>
          </a:p>
          <a:p>
            <a:r>
              <a:rPr lang="en-GB" dirty="0"/>
              <a:t>Development was funded by the European Commission through the Animal and Human Influenza Trust Fund, administered by the World Bank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3979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IRIS is backed by an relational database MS SQL Server</a:t>
            </a:r>
          </a:p>
          <a:p>
            <a:endParaRPr lang="en-NZ" dirty="0"/>
          </a:p>
          <a:p>
            <a:r>
              <a:rPr lang="en-NZ" dirty="0"/>
              <a:t>The system is based on a dynamic data storage model which allows users to modify the system to their needs over time.</a:t>
            </a:r>
          </a:p>
          <a:p>
            <a:endParaRPr lang="en-NZ" dirty="0"/>
          </a:p>
          <a:p>
            <a:r>
              <a:rPr lang="en-NZ" dirty="0"/>
              <a:t>All data can be geo-referenced enabling mapping and spatial analysis suited to disease control activities.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63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Data security is built into the system using role and attribute based access control. </a:t>
            </a:r>
          </a:p>
          <a:p>
            <a:endParaRPr lang="en-NZ" dirty="0"/>
          </a:p>
          <a:p>
            <a:r>
              <a:rPr lang="en-NZ" dirty="0"/>
              <a:t>IRIS allows the integration of data from different sources, facilitating better decision making.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96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Provides easy to use data extraction mechanisms.</a:t>
            </a:r>
          </a:p>
          <a:p>
            <a:endParaRPr lang="en-NZ" dirty="0"/>
          </a:p>
          <a:p>
            <a:r>
              <a:rPr lang="en-NZ" dirty="0"/>
              <a:t>Provides flexible reporting,  searching and sorting of data.</a:t>
            </a:r>
          </a:p>
          <a:p>
            <a:endParaRPr lang="en-NZ" dirty="0"/>
          </a:p>
          <a:p>
            <a:r>
              <a:rPr lang="en-NZ" dirty="0"/>
              <a:t>Provides methods for creating and displaying help</a:t>
            </a:r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04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Backups and system updates are handled on the server side. </a:t>
            </a:r>
          </a:p>
          <a:p>
            <a:endParaRPr lang="en-NZ" dirty="0"/>
          </a:p>
          <a:p>
            <a:r>
              <a:rPr lang="en-NZ" dirty="0"/>
              <a:t>Integration with other systems (Support for exposing and consuming APIs)</a:t>
            </a:r>
          </a:p>
          <a:p>
            <a:endParaRPr lang="en-NZ" dirty="0"/>
          </a:p>
          <a:p>
            <a:r>
              <a:rPr lang="en-NZ" dirty="0"/>
              <a:t>Others benefits: scheduled tasks, remote sensing data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68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Developed using industry standard tools</a:t>
            </a:r>
          </a:p>
          <a:p>
            <a:pPr lvl="1"/>
            <a:r>
              <a:rPr lang="en-NZ" dirty="0"/>
              <a:t>Client Side: </a:t>
            </a:r>
            <a:r>
              <a:rPr lang="en-NZ" dirty="0" err="1"/>
              <a:t>ExtJS</a:t>
            </a:r>
            <a:r>
              <a:rPr lang="en-NZ" dirty="0"/>
              <a:t>, </a:t>
            </a:r>
            <a:r>
              <a:rPr lang="en-NZ" dirty="0" err="1"/>
              <a:t>OpenLayers</a:t>
            </a:r>
            <a:endParaRPr lang="en-NZ" dirty="0"/>
          </a:p>
          <a:p>
            <a:pPr lvl="1"/>
            <a:r>
              <a:rPr lang="en-NZ" dirty="0"/>
              <a:t>Server Side: Microsoft .NET C#</a:t>
            </a:r>
          </a:p>
          <a:p>
            <a:pPr lvl="1"/>
            <a:r>
              <a:rPr lang="en-NZ" dirty="0"/>
              <a:t>MS SQL Server (or any of the major RDBS can be used)</a:t>
            </a:r>
          </a:p>
          <a:p>
            <a:pPr lvl="1"/>
            <a:endParaRPr lang="en-NZ" dirty="0"/>
          </a:p>
          <a:p>
            <a:r>
              <a:rPr lang="en-NZ" dirty="0"/>
              <a:t>Spatial data stored as WKT and </a:t>
            </a:r>
            <a:r>
              <a:rPr lang="en-NZ" dirty="0" err="1"/>
              <a:t>GeoJSON</a:t>
            </a:r>
            <a:endParaRPr lang="en-NZ" dirty="0"/>
          </a:p>
          <a:p>
            <a:endParaRPr lang="en-NZ" dirty="0"/>
          </a:p>
          <a:p>
            <a:r>
              <a:rPr lang="en-NZ" dirty="0"/>
              <a:t>Language independent interface</a:t>
            </a:r>
          </a:p>
          <a:p>
            <a:endParaRPr lang="en-NZ" dirty="0"/>
          </a:p>
          <a:p>
            <a:r>
              <a:rPr lang="en-NZ" dirty="0"/>
              <a:t>Uses </a:t>
            </a:r>
            <a:r>
              <a:rPr lang="en-NZ" dirty="0" err="1"/>
              <a:t>RServ</a:t>
            </a:r>
            <a:r>
              <a:rPr lang="en-NZ" dirty="0"/>
              <a:t> for reporting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9989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Carriage of multidrug-resistant bacteria</a:t>
            </a:r>
          </a:p>
          <a:p>
            <a:pPr marL="118872" indent="0">
              <a:buNone/>
            </a:pPr>
            <a:endParaRPr lang="en-GB" sz="2400" dirty="0"/>
          </a:p>
          <a:p>
            <a:pPr lvl="1"/>
            <a:r>
              <a:rPr lang="en-GB" sz="2200" dirty="0"/>
              <a:t>IRIS was used to store the results of a survey and link the data with samples taken from cats and dogs.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/>
              <a:t>The IRIS reporting engine was used to analyse the test results and create summary tables</a:t>
            </a:r>
          </a:p>
          <a:p>
            <a:endParaRPr lang="en-NZ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D826-3646-E3C6-8C37-6DAF7D2A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7" y="4643577"/>
            <a:ext cx="3254901" cy="205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2D5A4-89A0-6970-3A7A-4C8F36CB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6" y="4645455"/>
            <a:ext cx="3251122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2" y="1700808"/>
            <a:ext cx="8507288" cy="4625609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SEACFMD</a:t>
            </a:r>
            <a:r>
              <a:rPr lang="en-NZ" sz="2000" dirty="0"/>
              <a:t> Campaign</a:t>
            </a:r>
          </a:p>
          <a:p>
            <a:endParaRPr lang="en-NZ" sz="2000" dirty="0"/>
          </a:p>
          <a:p>
            <a:pPr lvl="1"/>
            <a:r>
              <a:rPr lang="en-NZ" sz="2000" dirty="0"/>
              <a:t>Funded by the OIE to combat foot and mouth disease (FMD) in South-East Asia and China.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IRIS was used to store survey data and results from testing and vaccination.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Helped to visual spatial coverage and trends in the data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Projects were customised to the needs of the country (Cambodia, Lao, Myanmar)</a:t>
            </a:r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marL="118872" indent="0">
              <a:buNone/>
            </a:pPr>
            <a:endParaRPr lang="en-NZ" sz="2000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DCD9-4CF8-99AB-1817-8D956CFE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" y="4894261"/>
            <a:ext cx="2917756" cy="184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758FE-2EAE-623E-FB37-82BE07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92" y="4894261"/>
            <a:ext cx="2915815" cy="184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D1C7-3544-565B-C3DB-B2D1B750F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41" y="4891841"/>
            <a:ext cx="2917757" cy="1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sz="3400" dirty="0"/>
              <a:t>SADI</a:t>
            </a:r>
          </a:p>
          <a:p>
            <a:endParaRPr lang="en-NZ" sz="3400" dirty="0"/>
          </a:p>
          <a:p>
            <a:pPr lvl="1"/>
            <a:r>
              <a:rPr lang="en-GB" dirty="0"/>
              <a:t>A set of standardised analyses for disease investigation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Integrates national livestock data, outbreak data and tracing data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Enables routine analysis of up-to-date data to be run frequently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Used during the </a:t>
            </a:r>
            <a:r>
              <a:rPr lang="en-GB" dirty="0" err="1"/>
              <a:t>Mbovis</a:t>
            </a:r>
            <a:r>
              <a:rPr lang="en-GB" dirty="0"/>
              <a:t> outbreak, Korean training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4BA81-7CC2-DD99-778D-5D2A3381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3" y="5077602"/>
            <a:ext cx="2225478" cy="169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67CCC-7CCB-B0ED-FFD8-D943923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3" y="5077601"/>
            <a:ext cx="2225479" cy="169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F5CE4-E2AD-8AB5-5594-FB0E132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85184"/>
            <a:ext cx="2225477" cy="16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Introduction</a:t>
            </a:r>
          </a:p>
          <a:p>
            <a:endParaRPr lang="en-NZ" dirty="0"/>
          </a:p>
          <a:p>
            <a:r>
              <a:rPr lang="en-NZ" dirty="0"/>
              <a:t>Design</a:t>
            </a:r>
          </a:p>
          <a:p>
            <a:endParaRPr lang="en-NZ" dirty="0"/>
          </a:p>
          <a:p>
            <a:r>
              <a:rPr lang="en-NZ" dirty="0" err="1"/>
              <a:t>Usecases</a:t>
            </a:r>
            <a:endParaRPr lang="en-NZ" dirty="0"/>
          </a:p>
          <a:p>
            <a:endParaRPr lang="en-NZ" dirty="0"/>
          </a:p>
          <a:p>
            <a:r>
              <a:rPr lang="en-NZ" dirty="0"/>
              <a:t>Demo dataset</a:t>
            </a:r>
          </a:p>
          <a:p>
            <a:pPr marL="109728" indent="0">
              <a:buNone/>
            </a:pPr>
            <a:endParaRPr lang="en-NZ" dirty="0"/>
          </a:p>
          <a:p>
            <a:r>
              <a:rPr lang="en-NZ" dirty="0"/>
              <a:t>IRIS terminology</a:t>
            </a:r>
          </a:p>
          <a:p>
            <a:endParaRPr lang="en-NZ" dirty="0"/>
          </a:p>
          <a:p>
            <a:r>
              <a:rPr lang="en-NZ" dirty="0"/>
              <a:t>Deep dive into IRIS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00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27361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IRIS is known as SIMS – Surveillance Information Management System at MPI</a:t>
            </a:r>
          </a:p>
          <a:p>
            <a:endParaRPr lang="en-NZ" sz="2400" dirty="0"/>
          </a:p>
          <a:p>
            <a:r>
              <a:rPr lang="en-NZ" sz="2400" dirty="0"/>
              <a:t>Some of the projects in SIMS are: </a:t>
            </a:r>
          </a:p>
          <a:p>
            <a:endParaRPr lang="en-NZ" sz="2000" dirty="0"/>
          </a:p>
          <a:p>
            <a:pPr lvl="1"/>
            <a:r>
              <a:rPr lang="en-GB" sz="2000" dirty="0"/>
              <a:t>Animal Health Surveillance Programme</a:t>
            </a:r>
          </a:p>
          <a:p>
            <a:pPr lvl="1"/>
            <a:endParaRPr lang="en-NZ" sz="2000" dirty="0"/>
          </a:p>
          <a:p>
            <a:pPr lvl="1"/>
            <a:r>
              <a:rPr lang="en-GB" sz="2000" dirty="0"/>
              <a:t>TSE Surveillance Programme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NIMA – Notification and Investigation (Animals/Plants)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Wildlife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Mbovis</a:t>
            </a:r>
            <a:r>
              <a:rPr lang="en-GB" sz="2000" dirty="0"/>
              <a:t> SADI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Salmonella Enteritidis Response</a:t>
            </a:r>
            <a:endParaRPr lang="en-NZ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05237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/>
          </a:bodyPr>
          <a:lstStyle/>
          <a:p>
            <a:r>
              <a:rPr lang="en-NZ" dirty="0"/>
              <a:t>LIMS Template Project (</a:t>
            </a:r>
            <a:r>
              <a:rPr lang="en-NZ" dirty="0" err="1"/>
              <a:t>Mbovis</a:t>
            </a:r>
            <a:r>
              <a:rPr lang="en-NZ" dirty="0"/>
              <a:t>) </a:t>
            </a:r>
          </a:p>
          <a:p>
            <a:endParaRPr lang="en-NZ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5A066-70F1-465B-F1EF-324E7CF0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9" y="5211233"/>
            <a:ext cx="1980335" cy="93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E84CC-F547-C9BE-945B-3296D00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8" y="2636912"/>
            <a:ext cx="1329625" cy="187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F5344-129D-F953-0E78-1DFDCA18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5" y="4491274"/>
            <a:ext cx="3791072" cy="1252728"/>
          </a:xfrm>
          <a:prstGeom prst="rect">
            <a:avLst/>
          </a:prstGeom>
        </p:spPr>
      </p:pic>
      <p:pic>
        <p:nvPicPr>
          <p:cNvPr id="1026" name="Picture 2" descr="Tru-Test XRS2 EID Stick Reader - totalfarmsupplies.co.uk">
            <a:extLst>
              <a:ext uri="{FF2B5EF4-FFF2-40B4-BE49-F238E27FC236}">
                <a16:creationId xmlns:a16="http://schemas.microsoft.com/office/drawing/2014/main" id="{340DF8EE-6B63-7EA7-0B68-6C0CC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" y="5265006"/>
            <a:ext cx="829222" cy="8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ry Vet Images – Browse 3,230 Stock Photos, Vectors, and Video | Adobe  Stock">
            <a:extLst>
              <a:ext uri="{FF2B5EF4-FFF2-40B4-BE49-F238E27FC236}">
                <a16:creationId xmlns:a16="http://schemas.microsoft.com/office/drawing/2014/main" id="{3171B63F-17DA-4934-0DD6-C19A61DC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214526" y="3437559"/>
            <a:ext cx="1015901" cy="8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E05766-5B9F-6F1F-F3E1-653676C3B21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980533" y="3573203"/>
            <a:ext cx="1646735" cy="199819"/>
          </a:xfrm>
          <a:prstGeom prst="bentConnector3">
            <a:avLst>
              <a:gd name="adj1" fmla="val 493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00A97A-D8B2-22CB-E324-2840365EA0DC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3031914" y="3773022"/>
            <a:ext cx="1595354" cy="1906596"/>
          </a:xfrm>
          <a:prstGeom prst="bentConnector3">
            <a:avLst>
              <a:gd name="adj1" fmla="val 480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4CBA5-8C68-356D-F3E5-183ACBC449D4}"/>
              </a:ext>
            </a:extLst>
          </p:cNvPr>
          <p:cNvSpPr/>
          <p:nvPr/>
        </p:nvSpPr>
        <p:spPr>
          <a:xfrm>
            <a:off x="4627268" y="3468597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Entry Team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E66A26-8784-E5BD-AF22-4885919D2E7B}"/>
              </a:ext>
            </a:extLst>
          </p:cNvPr>
          <p:cNvSpPr txBox="1"/>
          <p:nvPr/>
        </p:nvSpPr>
        <p:spPr>
          <a:xfrm>
            <a:off x="3893367" y="33991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44486FE6-465B-36B6-B6A9-CA1B1771E39A}"/>
              </a:ext>
            </a:extLst>
          </p:cNvPr>
          <p:cNvCxnSpPr>
            <a:cxnSpLocks/>
            <a:stCxn id="27" idx="3"/>
            <a:endCxn id="13" idx="0"/>
          </p:cNvCxnSpPr>
          <p:nvPr/>
        </p:nvCxnSpPr>
        <p:spPr>
          <a:xfrm>
            <a:off x="6137867" y="3773022"/>
            <a:ext cx="912834" cy="71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C3F0D2-87BD-5331-C226-B42DBBF890D8}"/>
              </a:ext>
            </a:extLst>
          </p:cNvPr>
          <p:cNvSpPr/>
          <p:nvPr/>
        </p:nvSpPr>
        <p:spPr>
          <a:xfrm>
            <a:off x="6295401" y="6148002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Lab</a:t>
            </a:r>
            <a:endParaRPr lang="en-NZ" sz="1400" dirty="0">
              <a:solidFill>
                <a:schemeClr val="tx1"/>
              </a:solidFill>
            </a:endParaRP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D5A2080F-BBBB-D06A-B610-535EFE7A6B09}"/>
              </a:ext>
            </a:extLst>
          </p:cNvPr>
          <p:cNvCxnSpPr>
            <a:cxnSpLocks/>
            <a:stCxn id="13" idx="2"/>
            <a:endCxn id="1033" idx="0"/>
          </p:cNvCxnSpPr>
          <p:nvPr/>
        </p:nvCxnSpPr>
        <p:spPr>
          <a:xfrm rot="5400000">
            <a:off x="6848701" y="5946002"/>
            <a:ext cx="4040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1061F56-4AEF-0EAA-BA60-860227FCB285}"/>
              </a:ext>
            </a:extLst>
          </p:cNvPr>
          <p:cNvSpPr txBox="1"/>
          <p:nvPr/>
        </p:nvSpPr>
        <p:spPr>
          <a:xfrm>
            <a:off x="7142090" y="572442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431AC-67E2-4B58-8F10-D0BEEA044187}"/>
              </a:ext>
            </a:extLst>
          </p:cNvPr>
          <p:cNvSpPr txBox="1"/>
          <p:nvPr/>
        </p:nvSpPr>
        <p:spPr>
          <a:xfrm>
            <a:off x="1715042" y="6214712"/>
            <a:ext cx="1201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Wand File (CSV)</a:t>
            </a:r>
            <a:endParaRPr lang="en-NZ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7243-3941-A142-A2EC-DED3AF1D4D43}"/>
              </a:ext>
            </a:extLst>
          </p:cNvPr>
          <p:cNvSpPr txBox="1"/>
          <p:nvPr/>
        </p:nvSpPr>
        <p:spPr>
          <a:xfrm>
            <a:off x="1600517" y="4501737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Sampling Form (PDF)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6635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865871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Issues with Excel template</a:t>
            </a:r>
          </a:p>
          <a:p>
            <a:endParaRPr lang="en-NZ" sz="2400" dirty="0"/>
          </a:p>
          <a:p>
            <a:pPr lvl="1"/>
            <a:r>
              <a:rPr lang="en-GB" sz="1800" dirty="0"/>
              <a:t>Manually enter data from PDF form and wand file into excel template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Fix sample number in the excel file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Limited validation in excel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Data was stored in folders on local and shared drives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When look up values changed a new template file had to be circulated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No way to track traced or previous positive animals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Hard to search as the data was across multiple file</a:t>
            </a:r>
          </a:p>
          <a:p>
            <a:endParaRPr lang="en-NZ" sz="2400" dirty="0"/>
          </a:p>
          <a:p>
            <a:pPr marL="118872" indent="0">
              <a:buNone/>
            </a:pPr>
            <a:endParaRPr lang="en-NZ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</p:spTree>
    <p:extLst>
      <p:ext uri="{BB962C8B-B14F-4D97-AF65-F5344CB8AC3E}">
        <p14:creationId xmlns:p14="http://schemas.microsoft.com/office/powerpoint/2010/main" val="194844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5778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Possible S</a:t>
            </a:r>
            <a:r>
              <a:rPr lang="en-NZ" sz="3800" dirty="0"/>
              <a:t>olution</a:t>
            </a:r>
            <a:endParaRPr lang="en-NZ" dirty="0"/>
          </a:p>
          <a:p>
            <a:endParaRPr lang="en-NZ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 was already operational in IRIS and contained </a:t>
            </a:r>
            <a:r>
              <a:rPr lang="en-GB" dirty="0" err="1"/>
              <a:t>Agribase</a:t>
            </a:r>
            <a:r>
              <a:rPr lang="en-GB" dirty="0"/>
              <a:t> and ARDB data and was  refreshed regularly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Create a separate LIMS Template project for storing farm sampling information and created a place to cut and paste wand data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7FA5-6493-300B-40B7-577715AA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9" y="4333485"/>
            <a:ext cx="4191667" cy="243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F1319-D81E-6FF6-C6EA-DED3BB0C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8" y="4333485"/>
            <a:ext cx="4191667" cy="24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dirty="0"/>
              <a:t>Built a report to validate the sampling information and wand data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Automated the generation of the LIMS Template file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Centralised the management of look up values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Made data entry more efficient and more accurate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8B73-1B09-9865-2B27-548FAE93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6483"/>
            <a:ext cx="4262333" cy="248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517F-159A-9CAB-807B-ED9A1FAC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056339"/>
            <a:ext cx="4256587" cy="24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COVID-19 dataset downloaded from MoH website on the 30</a:t>
            </a:r>
            <a:r>
              <a:rPr lang="en-GB" sz="2400" baseline="30000" dirty="0"/>
              <a:t>th</a:t>
            </a:r>
            <a:r>
              <a:rPr lang="en-GB" sz="2400" dirty="0"/>
              <a:t> of March 2020</a:t>
            </a:r>
          </a:p>
          <a:p>
            <a:endParaRPr lang="en-GB" sz="2400" dirty="0"/>
          </a:p>
          <a:p>
            <a:r>
              <a:rPr lang="en-NZ" sz="2400" dirty="0"/>
              <a:t>Consists of individual cases. 552 Confirmed and 37  probable</a:t>
            </a:r>
          </a:p>
          <a:p>
            <a:endParaRPr lang="en-NZ" sz="2400" dirty="0"/>
          </a:p>
          <a:p>
            <a:r>
              <a:rPr lang="en-NZ" sz="2400" dirty="0"/>
              <a:t>Contains information on 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1E45D-7523-FFD3-B3FC-6AFD8E37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87532"/>
              </p:ext>
            </p:extLst>
          </p:nvPr>
        </p:nvGraphicFramePr>
        <p:xfrm>
          <a:off x="1043608" y="4207368"/>
          <a:ext cx="7643192" cy="2193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596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3821596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Sex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Last Country Visited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Age Group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Flight No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DHB (District Health Board)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Departure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Overseas Travel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Arrival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Location in GitHub Repo: /practical/data/covid-cases-30_mar_2020.xlsx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BC33-B0E6-FE14-B3E4-E94D7334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316654"/>
            <a:ext cx="8028384" cy="4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Quick Tour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675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333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5191"/>
            <a:ext cx="8363272" cy="460613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Clean the data </a:t>
            </a:r>
          </a:p>
          <a:p>
            <a:pPr lvl="1"/>
            <a:r>
              <a:rPr lang="en-GB" dirty="0"/>
              <a:t>Fix spelling mistakes</a:t>
            </a:r>
          </a:p>
          <a:p>
            <a:pPr lvl="1"/>
            <a:r>
              <a:rPr lang="en-GB" dirty="0"/>
              <a:t>Consistent categories</a:t>
            </a:r>
          </a:p>
          <a:p>
            <a:pPr lvl="1"/>
            <a:r>
              <a:rPr lang="en-GB" dirty="0"/>
              <a:t>Consistent date format (YYYY-MM-DD)</a:t>
            </a:r>
          </a:p>
          <a:p>
            <a:pPr lvl="1"/>
            <a:r>
              <a:rPr lang="en-GB" dirty="0"/>
              <a:t>Standardise column names (remove spaces, special characters)</a:t>
            </a:r>
          </a:p>
          <a:p>
            <a:pPr lvl="1"/>
            <a:endParaRPr lang="en-GB" dirty="0"/>
          </a:p>
          <a:p>
            <a:r>
              <a:rPr lang="en-GB" dirty="0"/>
              <a:t>Combined the sheets</a:t>
            </a:r>
          </a:p>
          <a:p>
            <a:pPr lvl="1"/>
            <a:r>
              <a:rPr lang="en-GB" dirty="0"/>
              <a:t>Added a new column called Status (confirmed/probable)</a:t>
            </a:r>
          </a:p>
          <a:p>
            <a:pPr lvl="1"/>
            <a:endParaRPr lang="en-GB" dirty="0"/>
          </a:p>
          <a:p>
            <a:r>
              <a:rPr lang="en-GB" dirty="0"/>
              <a:t>Identify repeating data (Normalise the data)</a:t>
            </a:r>
          </a:p>
          <a:p>
            <a:endParaRPr lang="en-GB" dirty="0"/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27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Masood </a:t>
            </a:r>
            <a:r>
              <a:rPr lang="en-NZ" dirty="0" err="1"/>
              <a:t>Sujau</a:t>
            </a:r>
            <a:endParaRPr lang="en-NZ" dirty="0"/>
          </a:p>
          <a:p>
            <a:pPr lvl="1"/>
            <a:r>
              <a:rPr lang="en-NZ" dirty="0"/>
              <a:t>Software Engineer</a:t>
            </a:r>
          </a:p>
          <a:p>
            <a:pPr lvl="1"/>
            <a:r>
              <a:rPr lang="en-NZ" dirty="0"/>
              <a:t>Previously worked for </a:t>
            </a:r>
            <a:r>
              <a:rPr lang="en-NZ" dirty="0" err="1"/>
              <a:t>EpiSoft</a:t>
            </a:r>
            <a:r>
              <a:rPr lang="en-NZ" dirty="0"/>
              <a:t> for 7 years.</a:t>
            </a:r>
          </a:p>
          <a:p>
            <a:pPr lvl="1"/>
            <a:r>
              <a:rPr lang="en-NZ" dirty="0"/>
              <a:t>Currently working as a consultant, developer and trainer</a:t>
            </a:r>
          </a:p>
          <a:p>
            <a:pPr lvl="1"/>
            <a:r>
              <a:rPr lang="en-NZ" dirty="0"/>
              <a:t>Email: masood.sujau@haloratech.com</a:t>
            </a:r>
          </a:p>
        </p:txBody>
      </p:sp>
    </p:spTree>
    <p:extLst>
      <p:ext uri="{BB962C8B-B14F-4D97-AF65-F5344CB8AC3E}">
        <p14:creationId xmlns:p14="http://schemas.microsoft.com/office/powerpoint/2010/main" val="3230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7D8987-F983-10E0-FAD3-D6CD7288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62170"/>
            <a:ext cx="7883588" cy="43773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0C63C-7AD1-DC04-721C-A9054B737A34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29677-86F4-F4BE-C885-8947865C435D}"/>
              </a:ext>
            </a:extLst>
          </p:cNvPr>
          <p:cNvSpPr/>
          <p:nvPr/>
        </p:nvSpPr>
        <p:spPr>
          <a:xfrm>
            <a:off x="180978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EDD8A-715C-F1BF-F858-913AFABBC345}"/>
              </a:ext>
            </a:extLst>
          </p:cNvPr>
          <p:cNvSpPr/>
          <p:nvPr/>
        </p:nvSpPr>
        <p:spPr>
          <a:xfrm>
            <a:off x="232730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B454E-F0AB-68B5-627F-1AA153BF9CEC}"/>
              </a:ext>
            </a:extLst>
          </p:cNvPr>
          <p:cNvSpPr/>
          <p:nvPr/>
        </p:nvSpPr>
        <p:spPr>
          <a:xfrm>
            <a:off x="2890930" y="3104964"/>
            <a:ext cx="103299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9B014-5676-DA42-89A1-D91711A843F4}"/>
              </a:ext>
            </a:extLst>
          </p:cNvPr>
          <p:cNvSpPr/>
          <p:nvPr/>
        </p:nvSpPr>
        <p:spPr>
          <a:xfrm>
            <a:off x="3905776" y="3104964"/>
            <a:ext cx="52220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D01065-34F2-1146-EB9A-313C4B3399F8}"/>
              </a:ext>
            </a:extLst>
          </p:cNvPr>
          <p:cNvSpPr/>
          <p:nvPr/>
        </p:nvSpPr>
        <p:spPr>
          <a:xfrm>
            <a:off x="4454912" y="3104964"/>
            <a:ext cx="804130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CC469-90F4-6DAD-7ED8-EEE6F309B581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61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2C87C-58D5-2491-32E8-7E85E33F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99466"/>
              </p:ext>
            </p:extLst>
          </p:nvPr>
        </p:nvGraphicFramePr>
        <p:xfrm>
          <a:off x="457200" y="1700808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Sex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Female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2F67E-3751-5DBA-1FA7-400B66D2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64753"/>
              </p:ext>
            </p:extLst>
          </p:nvPr>
        </p:nvGraphicFramePr>
        <p:xfrm>
          <a:off x="3324464" y="1700808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Age Group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&lt; 1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to 4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 to 9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to 14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44A655-5A1E-99CC-D431-69C37A296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4517"/>
              </p:ext>
            </p:extLst>
          </p:nvPr>
        </p:nvGraphicFramePr>
        <p:xfrm>
          <a:off x="457200" y="4517161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DHB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Auckland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Capital and Coast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Counties Manukau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MidCentral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9D6D3-C6AC-AD9A-6182-7C1D0957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74421"/>
              </p:ext>
            </p:extLst>
          </p:nvPr>
        </p:nvGraphicFramePr>
        <p:xfrm>
          <a:off x="6228184" y="1689512"/>
          <a:ext cx="1656184" cy="24561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Country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Argentina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Australia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Belgium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Cambodia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8198476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7EE382-8FE9-F8A4-A0F3-D87010BB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49929"/>
              </p:ext>
            </p:extLst>
          </p:nvPr>
        </p:nvGraphicFramePr>
        <p:xfrm>
          <a:off x="6227248" y="4463644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Confirmed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Probable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6632702-1C5F-E1F0-61D4-639DE62B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0070"/>
              </p:ext>
            </p:extLst>
          </p:nvPr>
        </p:nvGraphicFramePr>
        <p:xfrm>
          <a:off x="3324464" y="4517161"/>
          <a:ext cx="1751592" cy="1248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51592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International Travel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5F15B-9EBB-9117-CF19-A17319312E9F}"/>
              </a:ext>
            </a:extLst>
          </p:cNvPr>
          <p:cNvSpPr/>
          <p:nvPr/>
        </p:nvSpPr>
        <p:spPr>
          <a:xfrm>
            <a:off x="3779912" y="3284984"/>
            <a:ext cx="1724744" cy="11521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Covid-19 Case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F8452-BDA4-1D6C-0489-477E6358E723}"/>
              </a:ext>
            </a:extLst>
          </p:cNvPr>
          <p:cNvSpPr/>
          <p:nvPr/>
        </p:nvSpPr>
        <p:spPr>
          <a:xfrm>
            <a:off x="686076" y="270898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Sex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16A17-35B8-4C6B-2AAF-1C7CB2C4722D}"/>
              </a:ext>
            </a:extLst>
          </p:cNvPr>
          <p:cNvSpPr/>
          <p:nvPr/>
        </p:nvSpPr>
        <p:spPr>
          <a:xfrm>
            <a:off x="686076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Age Group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94E43-7BA3-F6D0-CE75-9013BD1CDE81}"/>
              </a:ext>
            </a:extLst>
          </p:cNvPr>
          <p:cNvSpPr/>
          <p:nvPr/>
        </p:nvSpPr>
        <p:spPr>
          <a:xfrm>
            <a:off x="686076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DHB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5DD01-4351-8475-4C21-9D6CEFCFA1CD}"/>
              </a:ext>
            </a:extLst>
          </p:cNvPr>
          <p:cNvSpPr/>
          <p:nvPr/>
        </p:nvSpPr>
        <p:spPr>
          <a:xfrm>
            <a:off x="6733180" y="270892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Country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D8570-CBA8-80ED-3E2B-F4FE16A6DDE3}"/>
              </a:ext>
            </a:extLst>
          </p:cNvPr>
          <p:cNvSpPr/>
          <p:nvPr/>
        </p:nvSpPr>
        <p:spPr>
          <a:xfrm>
            <a:off x="6733180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Status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B7EF-CD29-42E5-292E-AB588A3902BF}"/>
              </a:ext>
            </a:extLst>
          </p:cNvPr>
          <p:cNvSpPr/>
          <p:nvPr/>
        </p:nvSpPr>
        <p:spPr>
          <a:xfrm>
            <a:off x="6733180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Overseas</a:t>
            </a:r>
            <a:endParaRPr lang="en-NZ" sz="1600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1B00827-1462-FF51-346E-4DD91F1E7085}"/>
              </a:ext>
            </a:extLst>
          </p:cNvPr>
          <p:cNvCxnSpPr>
            <a:stCxn id="6" idx="3"/>
          </p:cNvCxnSpPr>
          <p:nvPr/>
        </p:nvCxnSpPr>
        <p:spPr>
          <a:xfrm>
            <a:off x="2410820" y="2997012"/>
            <a:ext cx="1369092" cy="4319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F9001-9321-D3AA-3189-F1DD8B237CB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410820" y="3861048"/>
            <a:ext cx="1369092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C37C68-F427-71CF-1F0E-B65CB7821D4B}"/>
              </a:ext>
            </a:extLst>
          </p:cNvPr>
          <p:cNvCxnSpPr>
            <a:stCxn id="8" idx="3"/>
          </p:cNvCxnSpPr>
          <p:nvPr/>
        </p:nvCxnSpPr>
        <p:spPr>
          <a:xfrm flipV="1">
            <a:off x="2410820" y="4293096"/>
            <a:ext cx="1369092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4D31B2-4A2B-A6B0-9021-7CF1ECBD1D6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504656" y="2996951"/>
            <a:ext cx="1228524" cy="4111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01F767-1FA5-EEB6-4015-925C3C13709D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rot="10800000">
            <a:off x="5504656" y="3861048"/>
            <a:ext cx="1228524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21149B5-56BC-BA5D-1ACF-3B567CF6FFBD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504656" y="4293096"/>
            <a:ext cx="1228524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965F-35D9-DDE5-0EEE-6E98752D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Generate a model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74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2AD2-8094-8398-8123-88134F4D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4" y="2492896"/>
            <a:ext cx="8211696" cy="3953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6532B8-59F4-E3EF-D81A-6813DC57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Visualise the UI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6509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IRIS Terminology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60921"/>
              </p:ext>
            </p:extLst>
          </p:nvPr>
        </p:nvGraphicFramePr>
        <p:xfrm>
          <a:off x="395536" y="1700808"/>
          <a:ext cx="8424936" cy="50017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1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A bucket to store data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List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list of look up values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94469764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Filters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View of the data across one or more 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Report Templates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blueprint for creating a Report using R code and any input parameters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600" u="none" strike="noStrike" baseline="0" dirty="0">
                          <a:effectLst/>
                        </a:rPr>
                        <a:t>Present data in graphic or tabular form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Roles</a:t>
                      </a: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Grouping of users to control access to data</a:t>
                      </a: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Labels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 related tables,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Domain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264716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23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NZ" dirty="0" err="1"/>
              <a:t>omains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Grouping of projects</a:t>
            </a:r>
          </a:p>
          <a:p>
            <a:endParaRPr lang="en-NZ" dirty="0"/>
          </a:p>
          <a:p>
            <a:r>
              <a:rPr lang="en-NZ" dirty="0"/>
              <a:t>Could be organisations or departments</a:t>
            </a:r>
          </a:p>
          <a:p>
            <a:endParaRPr lang="en-NZ" dirty="0"/>
          </a:p>
          <a:p>
            <a:r>
              <a:rPr lang="en-NZ" dirty="0"/>
              <a:t>Users can be in one or more domains</a:t>
            </a:r>
          </a:p>
          <a:p>
            <a:endParaRPr lang="en-NZ" dirty="0"/>
          </a:p>
          <a:p>
            <a:r>
              <a:rPr lang="en-NZ" dirty="0"/>
              <a:t>‘System’ is a reserved domain used for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592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Grouping of related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2564904"/>
            <a:ext cx="413316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404818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4689066"/>
            <a:ext cx="4133162" cy="19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4689066"/>
            <a:ext cx="4133162" cy="19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13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6732241" y="1628800"/>
            <a:ext cx="7920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Setup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7524328" y="1813466"/>
            <a:ext cx="792088" cy="555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7824" y="19621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Import data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19672" y="2331466"/>
            <a:ext cx="1764196" cy="7374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 - Setup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9340"/>
            <a:ext cx="8229600" cy="393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2214880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83355" y="2230378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8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r>
              <a:rPr lang="en-NZ" sz="4000" i="1" dirty="0"/>
              <a:t>IRIS is a web-based secure multi-user data management and analysis platform.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797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Roles are a method of grouping users in a project by job or function</a:t>
            </a:r>
          </a:p>
          <a:p>
            <a:endParaRPr lang="en-NZ" sz="2800" dirty="0"/>
          </a:p>
          <a:p>
            <a:r>
              <a:rPr lang="en-NZ" sz="2800" dirty="0"/>
              <a:t>The following roles are defined by the system and cannot be removed</a:t>
            </a:r>
          </a:p>
          <a:p>
            <a:endParaRPr lang="en-NZ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592C5-0488-36DE-37B4-F4E063A5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94530"/>
              </p:ext>
            </p:extLst>
          </p:nvPr>
        </p:nvGraphicFramePr>
        <p:xfrm>
          <a:off x="611560" y="4293096"/>
          <a:ext cx="8229600" cy="2564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System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Everyone 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Manager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Default User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59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D93EC-E5D8-EF57-DA82-8BA9C071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4" y="2420888"/>
            <a:ext cx="85750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 roles can be created at both the domain and project level</a:t>
            </a:r>
          </a:p>
          <a:p>
            <a:pPr lvl="1"/>
            <a:r>
              <a:rPr lang="en-NZ" dirty="0"/>
              <a:t>E.g. Data Entry, Lab Technician, Interviewer</a:t>
            </a:r>
          </a:p>
          <a:p>
            <a:endParaRPr lang="en-NZ" dirty="0"/>
          </a:p>
          <a:p>
            <a:r>
              <a:rPr lang="en-NZ" dirty="0"/>
              <a:t>Good practice to think about security from the start. Identify the different types of users and their access rights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796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7BB93-5F0F-60F9-4B40-CBF930020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7"/>
          <a:stretch/>
        </p:blipFill>
        <p:spPr>
          <a:xfrm>
            <a:off x="464767" y="2090658"/>
            <a:ext cx="8208184" cy="4146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154" y="335699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86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security can be divided into:</a:t>
            </a:r>
          </a:p>
          <a:p>
            <a:endParaRPr lang="en-NZ" dirty="0"/>
          </a:p>
          <a:p>
            <a:r>
              <a:rPr lang="en-NZ" dirty="0"/>
              <a:t>Component security</a:t>
            </a:r>
          </a:p>
          <a:p>
            <a:pPr lvl="1"/>
            <a:r>
              <a:rPr lang="en-NZ" dirty="0"/>
              <a:t>Deals with securing component structure. </a:t>
            </a:r>
          </a:p>
          <a:p>
            <a:pPr lvl="1"/>
            <a:r>
              <a:rPr lang="en-NZ" dirty="0"/>
              <a:t>E.g. A Data Entry role can not add or remove fields from table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Data security (aka “Data Policies”)</a:t>
            </a:r>
          </a:p>
          <a:p>
            <a:pPr lvl="1"/>
            <a:r>
              <a:rPr lang="en-NZ" dirty="0"/>
              <a:t>Deals with securing data inside a table</a:t>
            </a:r>
          </a:p>
          <a:p>
            <a:pPr lvl="1"/>
            <a:r>
              <a:rPr lang="en-NZ" dirty="0"/>
              <a:t>E.g. Users in the Data Entry role can add and edit rows but not delete row</a:t>
            </a:r>
          </a:p>
        </p:txBody>
      </p:sp>
    </p:spTree>
    <p:extLst>
      <p:ext uri="{BB962C8B-B14F-4D97-AF65-F5344CB8AC3E}">
        <p14:creationId xmlns:p14="http://schemas.microsoft.com/office/powerpoint/2010/main" val="1574398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19346" y="5791995"/>
            <a:ext cx="1921051" cy="94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 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assigned permissions to secure project components.</a:t>
            </a:r>
          </a:p>
          <a:p>
            <a:pPr lvl="1"/>
            <a:r>
              <a:rPr lang="en-NZ" dirty="0"/>
              <a:t>E.g. “Interviewer” can not add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790" y="4005064"/>
            <a:ext cx="1800200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5856" y="4509120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6346" y="4005064"/>
            <a:ext cx="1800200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364" y="5800676"/>
            <a:ext cx="22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Tables, Filters, Reference lists, Reports</a:t>
            </a:r>
          </a:p>
        </p:txBody>
      </p:sp>
      <p:cxnSp>
        <p:nvCxnSpPr>
          <p:cNvPr id="6" name="Elbow Connector 5"/>
          <p:cNvCxnSpPr>
            <a:cxnSpLocks/>
            <a:stCxn id="9" idx="1"/>
            <a:endCxn id="8" idx="2"/>
          </p:cNvCxnSpPr>
          <p:nvPr/>
        </p:nvCxnSpPr>
        <p:spPr>
          <a:xfrm rot="10800000">
            <a:off x="1652890" y="4509120"/>
            <a:ext cx="1622966" cy="252028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2"/>
            <a:endCxn id="9" idx="3"/>
          </p:cNvCxnSpPr>
          <p:nvPr/>
        </p:nvCxnSpPr>
        <p:spPr>
          <a:xfrm rot="5400000">
            <a:off x="5755237" y="3829939"/>
            <a:ext cx="252028" cy="1610390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788505" y="5400627"/>
            <a:ext cx="778819" cy="3916"/>
          </a:xfrm>
          <a:prstGeom prst="bentConnector3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390" y="5332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Permissions: Read, Update Delete</a:t>
            </a:r>
          </a:p>
        </p:txBody>
      </p:sp>
    </p:spTree>
    <p:extLst>
      <p:ext uri="{BB962C8B-B14F-4D97-AF65-F5344CB8AC3E}">
        <p14:creationId xmlns:p14="http://schemas.microsoft.com/office/powerpoint/2010/main" val="101345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B03C4-313A-755C-6790-6C9C4119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36531-45DE-2C51-B305-40C55AD5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5191"/>
            <a:ext cx="8237675" cy="3958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A29FA-5178-21B6-6918-D4A302ABFC02}"/>
              </a:ext>
            </a:extLst>
          </p:cNvPr>
          <p:cNvSpPr/>
          <p:nvPr/>
        </p:nvSpPr>
        <p:spPr>
          <a:xfrm>
            <a:off x="457200" y="2708920"/>
            <a:ext cx="1594520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B45E9-8305-F829-9493-35A1B9A5A4EF}"/>
              </a:ext>
            </a:extLst>
          </p:cNvPr>
          <p:cNvSpPr/>
          <p:nvPr/>
        </p:nvSpPr>
        <p:spPr>
          <a:xfrm>
            <a:off x="5292080" y="2348880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3EF4C-8B09-981C-628C-5A43D0B726FC}"/>
              </a:ext>
            </a:extLst>
          </p:cNvPr>
          <p:cNvSpPr/>
          <p:nvPr/>
        </p:nvSpPr>
        <p:spPr>
          <a:xfrm>
            <a:off x="7308304" y="3438682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1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Permissions</a:t>
            </a:r>
          </a:p>
          <a:p>
            <a:pPr lvl="1"/>
            <a:r>
              <a:rPr lang="en-NZ" dirty="0"/>
              <a:t>Table </a:t>
            </a:r>
          </a:p>
          <a:p>
            <a:pPr lvl="2"/>
            <a:r>
              <a:rPr lang="en-NZ" dirty="0"/>
              <a:t>View Structure	</a:t>
            </a:r>
          </a:p>
          <a:p>
            <a:pPr lvl="2"/>
            <a:r>
              <a:rPr lang="en-NZ" dirty="0"/>
              <a:t>Modify Structure	(add/remove columns)</a:t>
            </a:r>
          </a:p>
          <a:p>
            <a:pPr lvl="2"/>
            <a:r>
              <a:rPr lang="en-NZ" dirty="0"/>
              <a:t>Delete Structure</a:t>
            </a:r>
          </a:p>
          <a:p>
            <a:pPr lvl="2"/>
            <a:r>
              <a:rPr lang="en-NZ" dirty="0"/>
              <a:t>Add New Records</a:t>
            </a:r>
          </a:p>
          <a:p>
            <a:pPr lvl="2"/>
            <a:r>
              <a:rPr lang="en-NZ" dirty="0"/>
              <a:t>Share</a:t>
            </a:r>
          </a:p>
          <a:p>
            <a:pPr lvl="2"/>
            <a:endParaRPr lang="en-NZ" dirty="0"/>
          </a:p>
          <a:p>
            <a:r>
              <a:rPr lang="en-NZ" dirty="0"/>
              <a:t>Similar permissions for reference list, filters, report templates and reports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1469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1898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096682"/>
            <a:ext cx="8000088" cy="4284645"/>
          </a:xfrm>
        </p:spPr>
      </p:pic>
      <p:sp>
        <p:nvSpPr>
          <p:cNvPr id="9" name="Rectangle 8"/>
          <p:cNvSpPr/>
          <p:nvPr/>
        </p:nvSpPr>
        <p:spPr>
          <a:xfrm>
            <a:off x="539553" y="43651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374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Web-based system</a:t>
            </a:r>
          </a:p>
          <a:p>
            <a:pPr lvl="1"/>
            <a:r>
              <a:rPr lang="en-NZ" dirty="0"/>
              <a:t>System is accessed using a web browser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IRIS supports all the major browsers but  recommend using Google Chrome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3074" name="Picture 2" descr="Image result for browse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373216"/>
            <a:ext cx="504056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3541-EF55-D811-0A30-E8FF4E07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B138-A31C-35B4-6201-3F9399F6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Provides an easy way to setup look up values for drop down controls</a:t>
            </a:r>
          </a:p>
          <a:p>
            <a:endParaRPr lang="en-GB" dirty="0"/>
          </a:p>
          <a:p>
            <a:r>
              <a:rPr lang="en-GB" dirty="0"/>
              <a:t>Each item in the list is a key value pair where the key is unique</a:t>
            </a:r>
          </a:p>
          <a:p>
            <a:endParaRPr lang="en-GB" dirty="0"/>
          </a:p>
          <a:p>
            <a:r>
              <a:rPr lang="en-GB" dirty="0"/>
              <a:t>The key can be used for data importing</a:t>
            </a:r>
          </a:p>
          <a:p>
            <a:endParaRPr lang="en-GB" dirty="0"/>
          </a:p>
          <a:p>
            <a:r>
              <a:rPr lang="en-GB" dirty="0"/>
              <a:t>If more attributes/fields need to be stored then opt to use a Table</a:t>
            </a:r>
          </a:p>
        </p:txBody>
      </p:sp>
    </p:spTree>
    <p:extLst>
      <p:ext uri="{BB962C8B-B14F-4D97-AF65-F5344CB8AC3E}">
        <p14:creationId xmlns:p14="http://schemas.microsoft.com/office/powerpoint/2010/main" val="401749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9" name="Rectangle 8"/>
          <p:cNvSpPr/>
          <p:nvPr/>
        </p:nvSpPr>
        <p:spPr>
          <a:xfrm>
            <a:off x="395536" y="379621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148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Made up of a collection records and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633105"/>
            <a:ext cx="7344815" cy="388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1720" y="2555933"/>
            <a:ext cx="1440160" cy="4176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635896" y="3610740"/>
            <a:ext cx="38164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 stores a single type 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954" y="5373216"/>
            <a:ext cx="7595454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6808044" y="5661248"/>
            <a:ext cx="19442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Records contain a collection of fields</a:t>
            </a:r>
          </a:p>
        </p:txBody>
      </p:sp>
    </p:spTree>
    <p:extLst>
      <p:ext uri="{BB962C8B-B14F-4D97-AF65-F5344CB8AC3E}">
        <p14:creationId xmlns:p14="http://schemas.microsoft.com/office/powerpoint/2010/main" val="2384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Table store many different types of data. E.g. People, Animals, Places, Events etc.</a:t>
            </a:r>
          </a:p>
          <a:p>
            <a:endParaRPr lang="en-NZ" dirty="0"/>
          </a:p>
          <a:p>
            <a:r>
              <a:rPr lang="en-NZ" dirty="0"/>
              <a:t> Fields can be added and removed dynamically at any time.</a:t>
            </a:r>
          </a:p>
          <a:p>
            <a:endParaRPr lang="en-NZ" dirty="0"/>
          </a:p>
          <a:p>
            <a:r>
              <a:rPr lang="en-NZ" dirty="0"/>
              <a:t>Data can be secured at the table level, field level or row level.</a:t>
            </a:r>
          </a:p>
          <a:p>
            <a:endParaRPr lang="en-NZ" dirty="0"/>
          </a:p>
          <a:p>
            <a:r>
              <a:rPr lang="en-NZ" dirty="0"/>
              <a:t>IRIS generates forms from records for easier data entry </a:t>
            </a:r>
          </a:p>
          <a:p>
            <a:endParaRPr lang="en-NZ" dirty="0"/>
          </a:p>
          <a:p>
            <a:r>
              <a:rPr lang="en-NZ" dirty="0"/>
              <a:t>Help built into Tables and Fields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683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" y="1844824"/>
            <a:ext cx="504253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74" y="4105449"/>
            <a:ext cx="3856625" cy="1839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462" y="2564904"/>
            <a:ext cx="5531007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>
            <a:off x="5781469" y="2654914"/>
            <a:ext cx="941412" cy="1429274"/>
          </a:xfrm>
          <a:prstGeom prst="curved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Field can be of the following types</a:t>
            </a:r>
          </a:p>
          <a:p>
            <a:pPr lvl="1"/>
            <a:r>
              <a:rPr lang="en-NZ" dirty="0"/>
              <a:t>Text</a:t>
            </a:r>
          </a:p>
          <a:p>
            <a:pPr lvl="1"/>
            <a:r>
              <a:rPr lang="en-NZ" dirty="0"/>
              <a:t>Numeric</a:t>
            </a:r>
          </a:p>
          <a:p>
            <a:pPr lvl="1"/>
            <a:r>
              <a:rPr lang="en-NZ" dirty="0"/>
              <a:t>Date and Time</a:t>
            </a:r>
          </a:p>
          <a:p>
            <a:pPr lvl="1"/>
            <a:r>
              <a:rPr lang="en-NZ" dirty="0"/>
              <a:t>Boolean (Yes/No)</a:t>
            </a:r>
          </a:p>
          <a:p>
            <a:pPr lvl="1"/>
            <a:r>
              <a:rPr lang="en-NZ" dirty="0"/>
              <a:t>Reference list (look ups)</a:t>
            </a:r>
          </a:p>
          <a:p>
            <a:pPr lvl="1"/>
            <a:r>
              <a:rPr lang="en-NZ" dirty="0"/>
              <a:t>Spatial</a:t>
            </a:r>
          </a:p>
          <a:p>
            <a:pPr lvl="1"/>
            <a:r>
              <a:rPr lang="en-NZ" dirty="0"/>
              <a:t>Relationships</a:t>
            </a:r>
          </a:p>
          <a:p>
            <a:pPr lvl="1"/>
            <a:r>
              <a:rPr lang="en-NZ" dirty="0"/>
              <a:t>Binary (Images/PDF)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0" y="4701198"/>
            <a:ext cx="2845048" cy="139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1549"/>
            <a:ext cx="4467063" cy="24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538321" cy="2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75078"/>
            <a:ext cx="4504642" cy="81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575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Support validation</a:t>
            </a:r>
          </a:p>
          <a:p>
            <a:pPr lvl="1"/>
            <a:r>
              <a:rPr lang="en-NZ" dirty="0"/>
              <a:t>Required, Minimum, Maximum etc.</a:t>
            </a:r>
          </a:p>
          <a:p>
            <a:pPr lvl="1"/>
            <a:endParaRPr lang="en-NZ" dirty="0"/>
          </a:p>
          <a:p>
            <a:r>
              <a:rPr lang="en-NZ" dirty="0"/>
              <a:t>Assign default values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Can change the type of control to render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Control who  can read, update and delete data in the field</a:t>
            </a:r>
          </a:p>
          <a:p>
            <a:endParaRPr lang="en-NZ" dirty="0"/>
          </a:p>
          <a:p>
            <a:r>
              <a:rPr lang="en-NZ" dirty="0"/>
              <a:t>Create help to assist data entry as tool tips or a help page</a:t>
            </a:r>
          </a:p>
        </p:txBody>
      </p:sp>
    </p:spTree>
    <p:extLst>
      <p:ext uri="{BB962C8B-B14F-4D97-AF65-F5344CB8AC3E}">
        <p14:creationId xmlns:p14="http://schemas.microsoft.com/office/powerpoint/2010/main" val="2384715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One unique field per table</a:t>
            </a:r>
          </a:p>
          <a:p>
            <a:pPr lvl="1"/>
            <a:r>
              <a:rPr lang="en-NZ" dirty="0"/>
              <a:t>Supported types: String, Number, Date, Auto-number</a:t>
            </a:r>
          </a:p>
          <a:p>
            <a:endParaRPr lang="en-NZ" dirty="0"/>
          </a:p>
          <a:p>
            <a:r>
              <a:rPr lang="en-NZ" dirty="0"/>
              <a:t>Used for data imports to do matching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9584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Fields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9832" y="2771636"/>
            <a:ext cx="187220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1: Forms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14259" y="3424459"/>
            <a:ext cx="18058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2: Sections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3717" y="4605824"/>
            <a:ext cx="1674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3: Fields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446370" y="3645024"/>
            <a:ext cx="1973502" cy="272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ket 39"/>
          <p:cNvSpPr/>
          <p:nvPr/>
        </p:nvSpPr>
        <p:spPr>
          <a:xfrm>
            <a:off x="2051719" y="4077072"/>
            <a:ext cx="381401" cy="165618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3121" y="4790490"/>
            <a:ext cx="62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36195"/>
            <a:ext cx="6060990" cy="397931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7664" y="3140968"/>
            <a:ext cx="2926668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63688" y="3501008"/>
            <a:ext cx="360040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9692" y="2744203"/>
            <a:ext cx="8640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9" y="2559537"/>
            <a:ext cx="11521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1023" y="3858154"/>
            <a:ext cx="7110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9082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Secure system</a:t>
            </a:r>
          </a:p>
          <a:p>
            <a:pPr lvl="1"/>
            <a:r>
              <a:rPr lang="en-NZ" dirty="0"/>
              <a:t>Encrypted connection between client and server</a:t>
            </a:r>
          </a:p>
          <a:p>
            <a:pPr lvl="1"/>
            <a:r>
              <a:rPr lang="en-NZ" dirty="0"/>
              <a:t>Requires a logon to access the system</a:t>
            </a:r>
          </a:p>
          <a:p>
            <a:pPr lvl="1"/>
            <a:r>
              <a:rPr lang="en-NZ" dirty="0"/>
              <a:t>Protects and controls data access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50263"/>
            <a:ext cx="1498365" cy="5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85173"/>
            <a:ext cx="2574991" cy="167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Image result for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752458"/>
            <a:ext cx="1367970" cy="16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275856" y="5805264"/>
            <a:ext cx="367240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Manages relationships different from relational databases</a:t>
            </a:r>
          </a:p>
          <a:p>
            <a:endParaRPr lang="en-NZ" dirty="0"/>
          </a:p>
          <a:p>
            <a:r>
              <a:rPr lang="en-NZ" dirty="0"/>
              <a:t>Relational databases use a primary key / foreign key relationship</a:t>
            </a:r>
          </a:p>
          <a:p>
            <a:endParaRPr lang="en-NZ" dirty="0"/>
          </a:p>
          <a:p>
            <a:r>
              <a:rPr lang="en-NZ" dirty="0"/>
              <a:t>In IRIS this is managed internally by it’s own reference ids</a:t>
            </a:r>
          </a:p>
          <a:p>
            <a:endParaRPr lang="en-NZ" dirty="0"/>
          </a:p>
          <a:p>
            <a:r>
              <a:rPr lang="en-NZ" dirty="0"/>
              <a:t>This allows IRIS to navigate the relationship forwards and backwards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356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Single relationships</a:t>
            </a:r>
          </a:p>
          <a:p>
            <a:pPr lvl="1"/>
            <a:r>
              <a:rPr lang="en-NZ" dirty="0"/>
              <a:t>When many rows from Table A (Districts) are linked to a single row in Table B (Provinces). </a:t>
            </a:r>
          </a:p>
          <a:p>
            <a:pPr lvl="1"/>
            <a:r>
              <a:rPr lang="en-NZ" dirty="0"/>
              <a:t>Also known as a many-to-one relationship.</a:t>
            </a:r>
          </a:p>
          <a:p>
            <a:pPr marL="457200" lvl="1" indent="0">
              <a:buNone/>
            </a:pPr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1640" y="4293096"/>
            <a:ext cx="6173062" cy="2010056"/>
            <a:chOff x="1331640" y="4005064"/>
            <a:chExt cx="6173062" cy="2010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005064"/>
              <a:ext cx="6173062" cy="201005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8782" y="403642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one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816" y="403642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many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1683" y="5317833"/>
              <a:ext cx="1385459" cy="2129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7520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dropdown list or trigger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Only </a:t>
            </a:r>
            <a:r>
              <a:rPr lang="en-NZ" u="sng" dirty="0"/>
              <a:t>ONE</a:t>
            </a:r>
            <a:r>
              <a:rPr lang="en-NZ" dirty="0"/>
              <a:t> value can be picked</a:t>
            </a:r>
          </a:p>
          <a:p>
            <a:endParaRPr lang="en-NZ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50146"/>
            <a:ext cx="64690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39752" y="5278816"/>
            <a:ext cx="5316934" cy="3273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159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66778"/>
            <a:ext cx="586898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Multi-relationships</a:t>
            </a:r>
          </a:p>
          <a:p>
            <a:pPr lvl="1"/>
            <a:r>
              <a:rPr lang="en-NZ" dirty="0"/>
              <a:t>When many rows from Table A (Cows) are linked to a many row in Table B (Presenting Signs). </a:t>
            </a:r>
          </a:p>
          <a:p>
            <a:pPr lvl="1"/>
            <a:r>
              <a:rPr lang="en-NZ" dirty="0"/>
              <a:t>Also known as a many-to-many relationship.</a:t>
            </a:r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3058240" y="43244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1058" y="5381808"/>
            <a:ext cx="1385459" cy="2129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5148064" y="43420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307817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list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u="sng" dirty="0"/>
              <a:t>MULTIPLE</a:t>
            </a:r>
            <a:r>
              <a:rPr lang="en-NZ" dirty="0"/>
              <a:t> values can be picked or added</a:t>
            </a:r>
          </a:p>
          <a:p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6724426" cy="39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5346" y="3717032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675346" y="5229200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4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system automatically generates the opposite/inverse relationship</a:t>
            </a:r>
          </a:p>
          <a:p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51504"/>
            <a:ext cx="6434683" cy="35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85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681C8E-A828-D8BE-A3E4-BF55C42C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/>
          <a:lstStyle/>
          <a:p>
            <a:r>
              <a:rPr lang="en-NZ" dirty="0"/>
              <a:t>Component Security and Data Policy configuration buttons are located on the bottom toolbar</a:t>
            </a:r>
          </a:p>
          <a:p>
            <a:endParaRPr lang="en-NZ" dirty="0"/>
          </a:p>
          <a:p>
            <a:r>
              <a:rPr lang="en-NZ" dirty="0"/>
              <a:t>Only Tables have Data Policies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1889-C924-BE46-2222-498BA3B9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1" t="70897" r="1290"/>
          <a:stretch/>
        </p:blipFill>
        <p:spPr>
          <a:xfrm>
            <a:off x="827584" y="4581128"/>
            <a:ext cx="7056785" cy="190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E26943-87CB-6EDC-75E7-B4925DBF93EC}"/>
              </a:ext>
            </a:extLst>
          </p:cNvPr>
          <p:cNvSpPr/>
          <p:nvPr/>
        </p:nvSpPr>
        <p:spPr>
          <a:xfrm>
            <a:off x="2411760" y="6097344"/>
            <a:ext cx="151216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6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C9E103-CFD5-C807-3A33-CFC0251B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29" y="3501008"/>
            <a:ext cx="5603267" cy="3242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Component security permission assignment.</a:t>
            </a:r>
          </a:p>
          <a:p>
            <a:endParaRPr lang="en-NZ" sz="2800" dirty="0"/>
          </a:p>
          <a:p>
            <a:r>
              <a:rPr lang="en-NZ" sz="2800" dirty="0"/>
              <a:t>Double click row to view field level permissions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5384" y="4617643"/>
            <a:ext cx="5891299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>
            <a:off x="5796136" y="32443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Permissions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552220" y="3645024"/>
            <a:ext cx="0" cy="24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849D53-45B9-9BC1-B215-9C87562D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64904"/>
            <a:ext cx="7776864" cy="4054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683568" y="3940402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4572000" y="3397950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48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D8247-8CFB-18DB-A376-485D4997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5" y="2511028"/>
            <a:ext cx="7056784" cy="4275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</p:spTree>
    <p:extLst>
      <p:ext uri="{BB962C8B-B14F-4D97-AF65-F5344CB8AC3E}">
        <p14:creationId xmlns:p14="http://schemas.microsoft.com/office/powerpoint/2010/main" val="369610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Multi-user system</a:t>
            </a:r>
          </a:p>
          <a:p>
            <a:pPr lvl="1"/>
            <a:r>
              <a:rPr lang="en-NZ" dirty="0"/>
              <a:t>System is designed to be used by a number of people simultaneously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4097" name="Picture 1" descr="D:\Work\Projects\IRIS\trunk\Graphics\oxygen-icons-by-oxygen\oxygen-icons-by-oxygen\png\128x128\apps\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3172"/>
            <a:ext cx="580084" cy="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Work\Projects\IRIS\trunk\Graphics\oxygen-icons-by-oxygen\oxygen-icons-by-oxygen\png\128x128\devices\computer_lapt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733256"/>
            <a:ext cx="650081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k\Projects\IRIS\trunk\Graphics\oxygen-icons-by-oxygen\oxygen-icons-by-oxygen\png\128x128\devices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1960"/>
            <a:ext cx="721296" cy="7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Work\Projects\IRIS\trunk\Graphics\oxygen-icons-by-oxygen\oxygen-icons-by-oxygen\png\128x128\devices\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7026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asood\Downloads\cfry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928623"/>
            <a:ext cx="2160240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1680" y="4797152"/>
            <a:ext cx="1045120" cy="504056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61841" y="5184525"/>
            <a:ext cx="522560" cy="692747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90504" y="5153173"/>
            <a:ext cx="413545" cy="50807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2552" y="4557895"/>
            <a:ext cx="1637680" cy="49128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687B-6507-7700-66B5-0F310651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7354"/>
            <a:ext cx="7524328" cy="420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1043608" y="6021288"/>
            <a:ext cx="705678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2339752" y="3211069"/>
            <a:ext cx="5472608" cy="21960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3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3 &amp; 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794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Supports import from CSV, XML and JSON format</a:t>
            </a:r>
          </a:p>
          <a:p>
            <a:endParaRPr lang="en-NZ" dirty="0"/>
          </a:p>
          <a:p>
            <a:r>
              <a:rPr lang="en-NZ" dirty="0"/>
              <a:t>Preferred data formats</a:t>
            </a:r>
          </a:p>
          <a:p>
            <a:pPr lvl="1"/>
            <a:r>
              <a:rPr lang="en-NZ" dirty="0"/>
              <a:t>Date: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Date and Time: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  <a:r>
              <a:rPr lang="en-NZ" dirty="0" err="1"/>
              <a:t>HH:mm:ss</a:t>
            </a:r>
            <a:endParaRPr lang="en-NZ" dirty="0"/>
          </a:p>
          <a:p>
            <a:pPr lvl="1"/>
            <a:r>
              <a:rPr lang="en-NZ" dirty="0"/>
              <a:t>Boolean: (true/false) (T/F) (1/0) (yes/no)</a:t>
            </a:r>
          </a:p>
          <a:p>
            <a:pPr lvl="1"/>
            <a:r>
              <a:rPr lang="en-NZ" dirty="0"/>
              <a:t>Reference List: Use the key</a:t>
            </a:r>
          </a:p>
          <a:p>
            <a:pPr lvl="1"/>
            <a:r>
              <a:rPr lang="en-NZ" dirty="0"/>
              <a:t>Relationships: Use the unique key</a:t>
            </a:r>
          </a:p>
          <a:p>
            <a:pPr lvl="1"/>
            <a:r>
              <a:rPr lang="en-NZ" dirty="0"/>
              <a:t>Text: Always quote the text “ “ </a:t>
            </a:r>
          </a:p>
        </p:txBody>
      </p:sp>
    </p:spTree>
    <p:extLst>
      <p:ext uri="{BB962C8B-B14F-4D97-AF65-F5344CB8AC3E}">
        <p14:creationId xmlns:p14="http://schemas.microsoft.com/office/powerpoint/2010/main" val="32221347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13" y="1774825"/>
            <a:ext cx="7248574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3861048"/>
            <a:ext cx="180020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491880" y="3861048"/>
            <a:ext cx="417646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267744" y="3212976"/>
            <a:ext cx="540060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Relationships need to be mapped</a:t>
            </a:r>
          </a:p>
          <a:p>
            <a:endParaRPr lang="en-NZ" dirty="0"/>
          </a:p>
          <a:p>
            <a:r>
              <a:rPr lang="en-NZ" dirty="0"/>
              <a:t>Related tables must have a unique column otherwise data will be appended to the end</a:t>
            </a:r>
          </a:p>
          <a:p>
            <a:endParaRPr lang="en-NZ" dirty="0"/>
          </a:p>
          <a:p>
            <a:r>
              <a:rPr lang="en-NZ" dirty="0"/>
              <a:t>For large imports files must be broken up into smaller chunks or could be zipped.</a:t>
            </a:r>
          </a:p>
        </p:txBody>
      </p:sp>
    </p:spTree>
    <p:extLst>
      <p:ext uri="{BB962C8B-B14F-4D97-AF65-F5344CB8AC3E}">
        <p14:creationId xmlns:p14="http://schemas.microsoft.com/office/powerpoint/2010/main" val="547133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For repeated data importing you can use an Import Template</a:t>
            </a:r>
          </a:p>
          <a:p>
            <a:endParaRPr lang="en-NZ" dirty="0"/>
          </a:p>
          <a:p>
            <a:r>
              <a:rPr lang="en-NZ" dirty="0"/>
              <a:t>For XML and JSON data only Import Templates are supported </a:t>
            </a:r>
          </a:p>
          <a:p>
            <a:endParaRPr lang="en-NZ" dirty="0"/>
          </a:p>
          <a:p>
            <a:r>
              <a:rPr lang="en-NZ" dirty="0"/>
              <a:t>Easier for end users as they only have to pick a file</a:t>
            </a:r>
          </a:p>
        </p:txBody>
      </p:sp>
    </p:spTree>
    <p:extLst>
      <p:ext uri="{BB962C8B-B14F-4D97-AF65-F5344CB8AC3E}">
        <p14:creationId xmlns:p14="http://schemas.microsoft.com/office/powerpoint/2010/main" val="30161690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5881" y="1776196"/>
            <a:ext cx="7712238" cy="4623232"/>
          </a:xfrm>
        </p:spPr>
      </p:pic>
    </p:spTree>
    <p:extLst>
      <p:ext uri="{BB962C8B-B14F-4D97-AF65-F5344CB8AC3E}">
        <p14:creationId xmlns:p14="http://schemas.microsoft.com/office/powerpoint/2010/main" val="5942644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66761-921B-47BF-C88E-3B07A250DC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881" y="1774825"/>
            <a:ext cx="7712238" cy="4625975"/>
          </a:xfrm>
        </p:spPr>
      </p:pic>
    </p:spTree>
    <p:extLst>
      <p:ext uri="{BB962C8B-B14F-4D97-AF65-F5344CB8AC3E}">
        <p14:creationId xmlns:p14="http://schemas.microsoft.com/office/powerpoint/2010/main" val="16524980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5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3786471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454011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6762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management system</a:t>
            </a:r>
          </a:p>
          <a:p>
            <a:pPr lvl="1"/>
            <a:r>
              <a:rPr lang="en-NZ" dirty="0"/>
              <a:t>Data is a valuable resource</a:t>
            </a:r>
          </a:p>
          <a:p>
            <a:pPr lvl="1"/>
            <a:r>
              <a:rPr lang="en-NZ" dirty="0"/>
              <a:t>Ability to store, validate, organise, protect, deliver and enhance the value of data and information assets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3" name="Picture 3" descr="C:\Users\Masood\Downloads\Filing-Cabinet-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4437112"/>
            <a:ext cx="5184576" cy="23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2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view of the data stored within one or more tables. </a:t>
            </a:r>
          </a:p>
          <a:p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05606"/>
            <a:ext cx="8208912" cy="373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80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Restrictions are interpreted as AND going down and OR going across.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Evaluates to</a:t>
            </a:r>
          </a:p>
          <a:p>
            <a:pPr marL="457200" lvl="1" indent="0">
              <a:buNone/>
            </a:pPr>
            <a:r>
              <a:rPr lang="en-NZ" dirty="0"/>
              <a:t>(Gender = “Female” AND Age &lt; 40 ) OR Age &gt; 60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84643-B155-1282-06E7-3C23553D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3068960"/>
            <a:ext cx="8388424" cy="19048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FB2B6-F776-2672-D008-CDA0E2B0414C}"/>
              </a:ext>
            </a:extLst>
          </p:cNvPr>
          <p:cNvCxnSpPr/>
          <p:nvPr/>
        </p:nvCxnSpPr>
        <p:spPr>
          <a:xfrm>
            <a:off x="4852909" y="3789040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5AFFE1-70E4-FC84-FA03-2335313F4903}"/>
              </a:ext>
            </a:extLst>
          </p:cNvPr>
          <p:cNvCxnSpPr>
            <a:cxnSpLocks/>
          </p:cNvCxnSpPr>
          <p:nvPr/>
        </p:nvCxnSpPr>
        <p:spPr>
          <a:xfrm>
            <a:off x="5220072" y="4944760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C3F563-BC6E-5401-3D42-72F03C3D8AF6}"/>
              </a:ext>
            </a:extLst>
          </p:cNvPr>
          <p:cNvSpPr txBox="1"/>
          <p:nvPr/>
        </p:nvSpPr>
        <p:spPr>
          <a:xfrm>
            <a:off x="4127166" y="4036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E551-F820-686C-25A3-33DBE57FA3B1}"/>
              </a:ext>
            </a:extLst>
          </p:cNvPr>
          <p:cNvSpPr txBox="1"/>
          <p:nvPr/>
        </p:nvSpPr>
        <p:spPr>
          <a:xfrm>
            <a:off x="5292080" y="50252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9615979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String values need to be double or single quoted. </a:t>
            </a:r>
          </a:p>
          <a:p>
            <a:pPr lvl="1"/>
            <a:r>
              <a:rPr lang="en-GB" sz="2400" dirty="0"/>
              <a:t>e.g. </a:t>
            </a:r>
            <a:r>
              <a:rPr lang="en-NZ" sz="2400" dirty="0">
                <a:solidFill>
                  <a:srgbClr val="A31515"/>
                </a:solidFill>
                <a:latin typeface="Consolas" panose="020B0609020204030204" pitchFamily="49" charset="0"/>
              </a:rPr>
              <a:t> = ‘Tom’ OR = “Thomas O’Leary”</a:t>
            </a:r>
            <a:endParaRPr lang="en-GB" sz="2400" dirty="0"/>
          </a:p>
          <a:p>
            <a:endParaRPr lang="en-GB" sz="2800" dirty="0"/>
          </a:p>
          <a:p>
            <a:r>
              <a:rPr lang="en-GB" sz="2800" dirty="0"/>
              <a:t>Case insensitive search</a:t>
            </a:r>
          </a:p>
          <a:p>
            <a:endParaRPr lang="en-GB" sz="2800" dirty="0"/>
          </a:p>
          <a:p>
            <a:r>
              <a:rPr lang="en-GB" sz="2800" dirty="0"/>
              <a:t>Reference list items are considered strings – can use items key or display text and the system manages an internal reference</a:t>
            </a:r>
          </a:p>
          <a:p>
            <a:endParaRPr lang="en-GB" sz="2800" dirty="0"/>
          </a:p>
          <a:p>
            <a:r>
              <a:rPr lang="en-GB" sz="2800" dirty="0"/>
              <a:t>Dates need to be single quoted (‘)</a:t>
            </a:r>
          </a:p>
          <a:p>
            <a:pPr lvl="1"/>
            <a:r>
              <a:rPr lang="en-GB" sz="2400" dirty="0"/>
              <a:t>e.g. </a:t>
            </a:r>
            <a:r>
              <a:rPr lang="en-NZ" sz="2400" dirty="0">
                <a:solidFill>
                  <a:srgbClr val="A31515"/>
                </a:solidFill>
                <a:latin typeface="Consolas" panose="020B0609020204030204" pitchFamily="49" charset="0"/>
              </a:rPr>
              <a:t> &gt; ‘2022-10-31’</a:t>
            </a:r>
            <a:endParaRPr lang="en-GB" sz="2400" dirty="0"/>
          </a:p>
          <a:p>
            <a:endParaRPr lang="en-GB" sz="2800" dirty="0"/>
          </a:p>
          <a:p>
            <a:endParaRPr lang="en-GB" sz="2800" dirty="0"/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677918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Support for passing parameters</a:t>
            </a:r>
          </a:p>
          <a:p>
            <a:pPr lvl="1"/>
            <a:r>
              <a:rPr lang="en-GB" sz="2400" dirty="0"/>
              <a:t>e.g. </a:t>
            </a:r>
            <a:r>
              <a:rPr lang="en-NZ" sz="2400" dirty="0">
                <a:solidFill>
                  <a:srgbClr val="A31515"/>
                </a:solidFill>
                <a:latin typeface="Consolas" panose="020B0609020204030204" pitchFamily="49" charset="0"/>
              </a:rPr>
              <a:t> = [</a:t>
            </a:r>
            <a:r>
              <a:rPr lang="en-NZ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farm_no</a:t>
            </a:r>
            <a:r>
              <a:rPr lang="en-NZ" sz="2400" dirty="0">
                <a:solidFill>
                  <a:srgbClr val="A31515"/>
                </a:solidFill>
                <a:latin typeface="Consolas" panose="020B0609020204030204" pitchFamily="49" charset="0"/>
              </a:rPr>
              <a:t>]</a:t>
            </a:r>
          </a:p>
          <a:p>
            <a:pPr lvl="1"/>
            <a:endParaRPr lang="en-GB" sz="2800" dirty="0"/>
          </a:p>
          <a:p>
            <a:r>
              <a:rPr lang="en-GB" sz="2800" dirty="0"/>
              <a:t>Reserve words </a:t>
            </a:r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974B22-486C-645E-11BF-A05328D4A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70261"/>
              </p:ext>
            </p:extLst>
          </p:nvPr>
        </p:nvGraphicFramePr>
        <p:xfrm>
          <a:off x="2123728" y="4221088"/>
          <a:ext cx="6216352" cy="17547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591">
                  <a:extLst>
                    <a:ext uri="{9D8B030D-6E8A-4147-A177-3AD203B41FA5}">
                      <a16:colId xmlns:a16="http://schemas.microsoft.com/office/drawing/2014/main" val="4143147511"/>
                    </a:ext>
                  </a:extLst>
                </a:gridCol>
                <a:gridCol w="4062761">
                  <a:extLst>
                    <a:ext uri="{9D8B030D-6E8A-4147-A177-3AD203B41FA5}">
                      <a16:colId xmlns:a16="http://schemas.microsoft.com/office/drawing/2014/main" val="3334455740"/>
                    </a:ext>
                  </a:extLst>
                </a:gridCol>
              </a:tblGrid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TRUE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True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82003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FALSE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False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606743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NULL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Null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921647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[USER_ID]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the current user’s ID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5334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17168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sz="2800" dirty="0"/>
              <a:t>Operations on numeric columns</a:t>
            </a:r>
          </a:p>
          <a:p>
            <a:pPr lvl="1"/>
            <a:r>
              <a:rPr lang="en-GB" sz="1800" dirty="0"/>
              <a:t>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 &gt; 24 * 7</a:t>
            </a:r>
          </a:p>
          <a:p>
            <a:pPr lvl="1"/>
            <a:endParaRPr lang="en-GB" sz="2400" dirty="0"/>
          </a:p>
          <a:p>
            <a:r>
              <a:rPr lang="en-GB" sz="2800" dirty="0"/>
              <a:t>Operations date columns</a:t>
            </a:r>
          </a:p>
          <a:p>
            <a:pPr lvl="1"/>
            <a:r>
              <a:rPr lang="en-GB" sz="1800" dirty="0"/>
              <a:t>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&lt; DATEADD(-5, NOW())</a:t>
            </a:r>
          </a:p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Operations on text based columns - begins(), ends() contains()</a:t>
            </a:r>
          </a:p>
          <a:p>
            <a:pPr lvl="1"/>
            <a:r>
              <a:rPr lang="en-GB" sz="1800" dirty="0"/>
              <a:t>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BEGINS(“</a:t>
            </a:r>
            <a:r>
              <a:rPr lang="en-NZ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Spe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”)</a:t>
            </a:r>
          </a:p>
          <a:p>
            <a:pPr lvl="1"/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Support for IN clause</a:t>
            </a:r>
          </a:p>
          <a:p>
            <a:pPr lvl="1"/>
            <a:r>
              <a:rPr lang="en-GB" sz="1800" dirty="0"/>
              <a:t>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IN (“fever”, “chills”)</a:t>
            </a:r>
          </a:p>
          <a:p>
            <a:endParaRPr lang="en-GB" sz="2800" dirty="0"/>
          </a:p>
          <a:p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396913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Additional metadata can be accessed through the Advanced button </a:t>
            </a:r>
          </a:p>
          <a:p>
            <a:pPr lvl="1"/>
            <a:r>
              <a:rPr lang="en-GB" sz="2400" dirty="0"/>
              <a:t>Create Date, Modified Date, Owning User ID etc.</a:t>
            </a:r>
          </a:p>
          <a:p>
            <a:endParaRPr lang="en-GB" sz="2800" dirty="0"/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D8481-8730-55D4-D3D7-B63453691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511410"/>
            <a:ext cx="5832648" cy="32467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9B539A-39A1-9DB4-8ABB-8FF4013F4CAB}"/>
              </a:ext>
            </a:extLst>
          </p:cNvPr>
          <p:cNvSpPr/>
          <p:nvPr/>
        </p:nvSpPr>
        <p:spPr>
          <a:xfrm>
            <a:off x="1303811" y="5733256"/>
            <a:ext cx="432048" cy="14401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7E9BD8-E94A-06AB-C2DA-4F2D3FC72AD2}"/>
              </a:ext>
            </a:extLst>
          </p:cNvPr>
          <p:cNvSpPr/>
          <p:nvPr/>
        </p:nvSpPr>
        <p:spPr>
          <a:xfrm>
            <a:off x="2771800" y="3763460"/>
            <a:ext cx="1008112" cy="132172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1012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31872"/>
              </p:ext>
            </p:extLst>
          </p:nvPr>
        </p:nvGraphicFramePr>
        <p:xfrm>
          <a:off x="457200" y="1774828"/>
          <a:ext cx="8229600" cy="4107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592757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55263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45380303"/>
                    </a:ext>
                  </a:extLst>
                </a:gridCol>
              </a:tblGrid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33281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Adding all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5107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Averaging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172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9458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3060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Count the number of 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Date, String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6999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Join the values by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7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88676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Running a filter produces a grid of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223"/>
            <a:ext cx="8136904" cy="391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3171964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5496415" y="3159842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4309482" y="3382164"/>
            <a:ext cx="1140439" cy="29991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1403648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Toolbar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7903" y="4414925"/>
            <a:ext cx="14075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Spatial field</a:t>
            </a:r>
          </a:p>
        </p:txBody>
      </p:sp>
    </p:spTree>
    <p:extLst>
      <p:ext uri="{BB962C8B-B14F-4D97-AF65-F5344CB8AC3E}">
        <p14:creationId xmlns:p14="http://schemas.microsoft.com/office/powerpoint/2010/main" val="477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If a spatial column is present then the data can be mapped.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11144" cy="345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530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Google type search vs parameter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1"/>
            <a:ext cx="6840761" cy="39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Analysis system</a:t>
            </a:r>
          </a:p>
          <a:p>
            <a:pPr lvl="1"/>
            <a:r>
              <a:rPr lang="en-NZ" dirty="0"/>
              <a:t>Provides the means to examine, transform and visualise data with the intent of drawing conclusions, discovering useful information and supporting decision making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5" name="Picture 5" descr="ggplot2 Scatter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9" y="4289149"/>
            <a:ext cx="1800200" cy="11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gplot2 Scatterplot With Encirc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1" y="4721197"/>
            <a:ext cx="1569597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gplot2 Scatterplot With Hidden Data 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6" y="5235931"/>
            <a:ext cx="1380811" cy="8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ggplot2 Diverging B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80" y="4734096"/>
            <a:ext cx="1527854" cy="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ggplot2 Area Ch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6" y="5206245"/>
            <a:ext cx="13980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ggplot2 Correlo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35246"/>
            <a:ext cx="1440160" cy="8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58" y="5793654"/>
            <a:ext cx="1202102" cy="75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85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6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6863524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4265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Labels provide a menu system to navigate a project</a:t>
            </a:r>
          </a:p>
          <a:p>
            <a:endParaRPr lang="en-NZ" dirty="0"/>
          </a:p>
          <a:p>
            <a:r>
              <a:rPr lang="en-NZ" dirty="0"/>
              <a:t>Keep related filters and reports under the same label</a:t>
            </a:r>
          </a:p>
          <a:p>
            <a:endParaRPr lang="en-NZ" dirty="0"/>
          </a:p>
          <a:p>
            <a:r>
              <a:rPr lang="en-NZ" dirty="0"/>
              <a:t>If only one item is under a label then the system navigates straight to that item</a:t>
            </a:r>
          </a:p>
        </p:txBody>
      </p:sp>
    </p:spTree>
    <p:extLst>
      <p:ext uri="{BB962C8B-B14F-4D97-AF65-F5344CB8AC3E}">
        <p14:creationId xmlns:p14="http://schemas.microsoft.com/office/powerpoint/2010/main" val="43975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764"/>
            <a:ext cx="8229600" cy="3988097"/>
          </a:xfrm>
        </p:spPr>
      </p:pic>
      <p:sp>
        <p:nvSpPr>
          <p:cNvPr id="6" name="Rectangle 5"/>
          <p:cNvSpPr/>
          <p:nvPr/>
        </p:nvSpPr>
        <p:spPr>
          <a:xfrm>
            <a:off x="395536" y="35320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741745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7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1432121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7" name="Rectangle 6"/>
          <p:cNvSpPr/>
          <p:nvPr/>
        </p:nvSpPr>
        <p:spPr>
          <a:xfrm>
            <a:off x="395536" y="479715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630527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A report template executes R Code with some input parameters to produce a Report.</a:t>
            </a:r>
          </a:p>
          <a:p>
            <a:endParaRPr lang="en-NZ" dirty="0"/>
          </a:p>
          <a:p>
            <a:r>
              <a:rPr lang="en-NZ" dirty="0"/>
              <a:t>End users will only need to provide the input parameters or simply re-run a report</a:t>
            </a:r>
          </a:p>
          <a:p>
            <a:endParaRPr lang="en-NZ" dirty="0"/>
          </a:p>
          <a:p>
            <a:r>
              <a:rPr lang="en-NZ" dirty="0"/>
              <a:t>The parameters depend on the type of Report Template.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8119837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Report outputs can be:</a:t>
            </a:r>
          </a:p>
          <a:p>
            <a:pPr lvl="1"/>
            <a:r>
              <a:rPr lang="en-NZ" dirty="0"/>
              <a:t>Image</a:t>
            </a:r>
          </a:p>
          <a:p>
            <a:pPr lvl="1"/>
            <a:r>
              <a:rPr lang="en-NZ" dirty="0"/>
              <a:t>KML</a:t>
            </a:r>
          </a:p>
          <a:p>
            <a:pPr lvl="1"/>
            <a:r>
              <a:rPr lang="en-NZ" dirty="0"/>
              <a:t>Text file</a:t>
            </a:r>
          </a:p>
          <a:p>
            <a:pPr lvl="1"/>
            <a:r>
              <a:rPr lang="en-NZ" dirty="0"/>
              <a:t>HTML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97" y="5020662"/>
            <a:ext cx="2186744" cy="160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688" y="4833931"/>
            <a:ext cx="2503112" cy="1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455" y="4831926"/>
            <a:ext cx="2514418" cy="168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9486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1028" name="Picture 4" descr="Image result for beach toys molds on s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19162"/>
            <a:ext cx="4618856" cy="46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936285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 Templates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790775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835696" y="4552384"/>
            <a:ext cx="4968552" cy="14230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3"/>
          </p:cNvCxnSpPr>
          <p:nvPr/>
        </p:nvCxnSpPr>
        <p:spPr>
          <a:xfrm>
            <a:off x="2401280" y="2120951"/>
            <a:ext cx="3106824" cy="49565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635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The IRIS reporting engine gathers all the parameter values required by the R code defined in a Report Template</a:t>
            </a:r>
          </a:p>
          <a:p>
            <a:endParaRPr lang="en-NZ" dirty="0"/>
          </a:p>
          <a:p>
            <a:r>
              <a:rPr lang="en-NZ" dirty="0"/>
              <a:t>Parameters could be </a:t>
            </a:r>
          </a:p>
          <a:p>
            <a:pPr lvl="1"/>
            <a:r>
              <a:rPr lang="en-NZ" dirty="0"/>
              <a:t>User input fields</a:t>
            </a:r>
          </a:p>
          <a:p>
            <a:pPr lvl="1"/>
            <a:r>
              <a:rPr lang="en-NZ" dirty="0"/>
              <a:t>Filters</a:t>
            </a:r>
          </a:p>
          <a:p>
            <a:pPr lvl="1"/>
            <a:r>
              <a:rPr lang="en-NZ" dirty="0"/>
              <a:t>Http request</a:t>
            </a:r>
          </a:p>
          <a:p>
            <a:pPr lvl="1"/>
            <a:r>
              <a:rPr lang="en-NZ" dirty="0"/>
              <a:t>Images</a:t>
            </a:r>
          </a:p>
          <a:p>
            <a:pPr lvl="1"/>
            <a:r>
              <a:rPr lang="en-NZ" dirty="0"/>
              <a:t>Reference Lists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962955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13060</TotalTime>
  <Words>3232</Words>
  <Application>Microsoft Office PowerPoint</Application>
  <PresentationFormat>On-screen Show (4:3)</PresentationFormat>
  <Paragraphs>771</Paragraphs>
  <Slides>106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106</vt:i4>
      </vt:variant>
    </vt:vector>
  </HeadingPairs>
  <TitlesOfParts>
    <vt:vector size="114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Incident Response Information System </vt:lpstr>
      <vt:lpstr>Overview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Design</vt:lpstr>
      <vt:lpstr>Use cases</vt:lpstr>
      <vt:lpstr>Use cases</vt:lpstr>
      <vt:lpstr>Use cases</vt:lpstr>
      <vt:lpstr>Use cases</vt:lpstr>
      <vt:lpstr>Use cases – LIMS Template</vt:lpstr>
      <vt:lpstr>Use cases – LIMS Template</vt:lpstr>
      <vt:lpstr>Use cases – LIMS Template</vt:lpstr>
      <vt:lpstr>Use cases – LIMS Template</vt:lpstr>
      <vt:lpstr>Demo Dataset</vt:lpstr>
      <vt:lpstr>Demo Dataset </vt:lpstr>
      <vt:lpstr>Quick Tour </vt:lpstr>
      <vt:lpstr>Tutorial 1</vt:lpstr>
      <vt:lpstr>Demo Dataset </vt:lpstr>
      <vt:lpstr>Demo Dataset</vt:lpstr>
      <vt:lpstr>Demo Dataset</vt:lpstr>
      <vt:lpstr>Demo Dataset </vt:lpstr>
      <vt:lpstr>Demo Dataset </vt:lpstr>
      <vt:lpstr>IRIS Terminology</vt:lpstr>
      <vt:lpstr>Domains</vt:lpstr>
      <vt:lpstr>Projects</vt:lpstr>
      <vt:lpstr>Projects</vt:lpstr>
      <vt:lpstr>Projects - Setup</vt:lpstr>
      <vt:lpstr>Roles</vt:lpstr>
      <vt:lpstr>Roles</vt:lpstr>
      <vt:lpstr>Roles</vt:lpstr>
      <vt:lpstr>Roles</vt:lpstr>
      <vt:lpstr>Security Defaults</vt:lpstr>
      <vt:lpstr>Security Defaults</vt:lpstr>
      <vt:lpstr>Security Defaults</vt:lpstr>
      <vt:lpstr>Security Defaults</vt:lpstr>
      <vt:lpstr>Security Defaults</vt:lpstr>
      <vt:lpstr>Tutorial 2</vt:lpstr>
      <vt:lpstr>Reference Lists</vt:lpstr>
      <vt:lpstr>Reference Lists</vt:lpstr>
      <vt:lpstr>Tables</vt:lpstr>
      <vt:lpstr>Tables</vt:lpstr>
      <vt:lpstr>Table</vt:lpstr>
      <vt:lpstr>Tables</vt:lpstr>
      <vt:lpstr>Tables - Fields</vt:lpstr>
      <vt:lpstr>Tables -Fields</vt:lpstr>
      <vt:lpstr>Tables -Fields</vt:lpstr>
      <vt:lpstr>Tables – Fields</vt:lpstr>
      <vt:lpstr>Tables – Forms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 Security</vt:lpstr>
      <vt:lpstr>Table Security</vt:lpstr>
      <vt:lpstr>Table Security</vt:lpstr>
      <vt:lpstr>Table Security</vt:lpstr>
      <vt:lpstr>Table Security</vt:lpstr>
      <vt:lpstr>Tutorial 3 &amp; 4</vt:lpstr>
      <vt:lpstr>Importing data</vt:lpstr>
      <vt:lpstr>Importing data</vt:lpstr>
      <vt:lpstr>Importing data</vt:lpstr>
      <vt:lpstr>Importing data</vt:lpstr>
      <vt:lpstr>Importing data</vt:lpstr>
      <vt:lpstr>Importing data</vt:lpstr>
      <vt:lpstr>Tutorial 5</vt:lpstr>
      <vt:lpstr>Filters</vt:lpstr>
      <vt:lpstr>Filters</vt:lpstr>
      <vt:lpstr>Filters</vt:lpstr>
      <vt:lpstr>Filters</vt:lpstr>
      <vt:lpstr>Filters</vt:lpstr>
      <vt:lpstr>Filters</vt:lpstr>
      <vt:lpstr>Filters</vt:lpstr>
      <vt:lpstr>Filters</vt:lpstr>
      <vt:lpstr>Filters</vt:lpstr>
      <vt:lpstr>Filters - Maps</vt:lpstr>
      <vt:lpstr>Filters - Search</vt:lpstr>
      <vt:lpstr>Tutorial 6</vt:lpstr>
      <vt:lpstr>Labels</vt:lpstr>
      <vt:lpstr>Labels</vt:lpstr>
      <vt:lpstr>Labels</vt:lpstr>
      <vt:lpstr>Tutorial 7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Report Templates &amp; Reports</vt:lpstr>
      <vt:lpstr>Dashboard</vt:lpstr>
      <vt:lpstr>Dashboard</vt:lpstr>
      <vt:lpstr>Dashboard</vt:lpstr>
      <vt:lpstr>Dashboard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Masood</dc:creator>
  <cp:lastModifiedBy>Masood Sujau</cp:lastModifiedBy>
  <cp:revision>238</cp:revision>
  <dcterms:created xsi:type="dcterms:W3CDTF">2017-08-14T10:08:58Z</dcterms:created>
  <dcterms:modified xsi:type="dcterms:W3CDTF">2022-10-31T11:49:58Z</dcterms:modified>
</cp:coreProperties>
</file>